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Libre Baskerville" panose="02000000000000000000" pitchFamily="2" charset="0"/>
      <p:regular r:id="rId21"/>
      <p:bold r:id="rId22"/>
    </p:embeddedFont>
    <p:embeddedFont>
      <p:font typeface="Libre Baskerville Bold"/>
      <p:regular r:id="rId23"/>
    </p:embeddedFont>
    <p:embeddedFont>
      <p:font typeface="Open Sauce"/>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6" name="Freeform 6"/>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5"/>
            <a:stretch>
              <a:fillRect/>
            </a:stretch>
          </a:blipFill>
        </p:spPr>
      </p:sp>
      <p:sp>
        <p:nvSpPr>
          <p:cNvPr id="7" name="TextBox 7"/>
          <p:cNvSpPr txBox="1"/>
          <p:nvPr/>
        </p:nvSpPr>
        <p:spPr>
          <a:xfrm>
            <a:off x="7850237" y="2753171"/>
            <a:ext cx="9445526" cy="2435225"/>
          </a:xfrm>
          <a:prstGeom prst="rect">
            <a:avLst/>
          </a:prstGeom>
        </p:spPr>
        <p:txBody>
          <a:bodyPr lIns="0" tIns="0" rIns="0" bIns="0" rtlCol="0" anchor="t">
            <a:spAutoFit/>
          </a:bodyPr>
          <a:lstStyle/>
          <a:p>
            <a:pPr algn="ctr">
              <a:lnSpc>
                <a:spcPts val="9625"/>
              </a:lnSpc>
            </a:pPr>
            <a:r>
              <a:rPr lang="en-US" sz="7687">
                <a:solidFill>
                  <a:srgbClr val="1B1B27"/>
                </a:solidFill>
                <a:latin typeface="Libre Baskerville"/>
                <a:ea typeface="Libre Baskerville"/>
                <a:cs typeface="Libre Baskerville"/>
                <a:sym typeface="Libre Baskerville"/>
              </a:rPr>
              <a:t>Artificial Intelligence</a:t>
            </a:r>
          </a:p>
        </p:txBody>
      </p:sp>
      <p:sp>
        <p:nvSpPr>
          <p:cNvPr id="8" name="TextBox 8"/>
          <p:cNvSpPr txBox="1"/>
          <p:nvPr/>
        </p:nvSpPr>
        <p:spPr>
          <a:xfrm>
            <a:off x="7850237" y="5585817"/>
            <a:ext cx="9445526" cy="1757363"/>
          </a:xfrm>
          <a:prstGeom prst="rect">
            <a:avLst/>
          </a:prstGeom>
        </p:spPr>
        <p:txBody>
          <a:bodyPr lIns="0" tIns="0" rIns="0" bIns="0" rtlCol="0" anchor="t">
            <a:spAutoFit/>
          </a:bodyPr>
          <a:lstStyle/>
          <a:p>
            <a:pPr algn="ctr">
              <a:lnSpc>
                <a:spcPts val="3562"/>
              </a:lnSpc>
            </a:pPr>
            <a:r>
              <a:rPr lang="en-US" sz="2187">
                <a:solidFill>
                  <a:srgbClr val="404155"/>
                </a:solidFill>
                <a:latin typeface="Open Sauce"/>
                <a:ea typeface="Open Sauce"/>
                <a:cs typeface="Open Sauce"/>
                <a:sym typeface="Open Sauce"/>
              </a:rPr>
              <a:t>Artificial Intelligence (AI) and Machine Learning (ML) are rapidly transforming the way we live and work. These powerful technologies are enabling computers to learn from data, make predictions, and automate tasks in ways that were once unimaginable.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81621" cy="10395912"/>
          </a:xfrm>
          <a:custGeom>
            <a:avLst/>
            <a:gdLst/>
            <a:ahLst/>
            <a:cxnLst/>
            <a:rect l="l" t="t" r="r" b="b"/>
            <a:pathLst>
              <a:path w="18481621" h="10395912">
                <a:moveTo>
                  <a:pt x="0" y="0"/>
                </a:moveTo>
                <a:lnTo>
                  <a:pt x="18481621" y="0"/>
                </a:lnTo>
                <a:lnTo>
                  <a:pt x="18481621" y="10395912"/>
                </a:lnTo>
                <a:lnTo>
                  <a:pt x="0" y="10395912"/>
                </a:lnTo>
                <a:lnTo>
                  <a:pt x="0" y="0"/>
                </a:lnTo>
                <a:close/>
              </a:path>
            </a:pathLst>
          </a:custGeom>
          <a:blipFill>
            <a:blip r:embed="rId2"/>
            <a:stretch>
              <a:fillRect/>
            </a:stretch>
          </a:blipFill>
        </p:spPr>
      </p:sp>
      <p:sp>
        <p:nvSpPr>
          <p:cNvPr id="3" name="TextBox 3"/>
          <p:cNvSpPr txBox="1"/>
          <p:nvPr/>
        </p:nvSpPr>
        <p:spPr>
          <a:xfrm>
            <a:off x="0" y="120273"/>
            <a:ext cx="4180395" cy="514350"/>
          </a:xfrm>
          <a:prstGeom prst="rect">
            <a:avLst/>
          </a:prstGeom>
        </p:spPr>
        <p:txBody>
          <a:bodyPr lIns="0" tIns="0" rIns="0" bIns="0" rtlCol="0" anchor="t">
            <a:spAutoFit/>
          </a:bodyPr>
          <a:lstStyle/>
          <a:p>
            <a:pPr algn="ctr">
              <a:lnSpc>
                <a:spcPts val="4200"/>
              </a:lnSpc>
            </a:pPr>
            <a:r>
              <a:rPr lang="en-US" sz="3000">
                <a:solidFill>
                  <a:srgbClr val="F9F9FF"/>
                </a:solidFill>
                <a:latin typeface="Libre Baskerville"/>
                <a:ea typeface="Libre Baskerville"/>
                <a:cs typeface="Libre Baskerville"/>
                <a:sym typeface="Libre Baskerville"/>
              </a:rPr>
              <a:t>Data Preprocessing</a:t>
            </a:r>
          </a:p>
        </p:txBody>
      </p:sp>
      <p:sp>
        <p:nvSpPr>
          <p:cNvPr id="4" name="Freeform 4"/>
          <p:cNvSpPr/>
          <p:nvPr/>
        </p:nvSpPr>
        <p:spPr>
          <a:xfrm>
            <a:off x="16293935" y="0"/>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11259" y="9708515"/>
            <a:ext cx="4893054" cy="514350"/>
          </a:xfrm>
          <a:prstGeom prst="rect">
            <a:avLst/>
          </a:prstGeom>
        </p:spPr>
        <p:txBody>
          <a:bodyPr lIns="0" tIns="0" rIns="0" bIns="0" rtlCol="0" anchor="t">
            <a:spAutoFit/>
          </a:bodyPr>
          <a:lstStyle/>
          <a:p>
            <a:pPr algn="ctr">
              <a:lnSpc>
                <a:spcPts val="4200"/>
              </a:lnSpc>
            </a:pPr>
            <a:r>
              <a:rPr lang="en-US" sz="3000">
                <a:solidFill>
                  <a:srgbClr val="F9F9FF"/>
                </a:solidFill>
                <a:latin typeface="Libre Baskerville"/>
                <a:ea typeface="Libre Baskerville"/>
                <a:cs typeface="Libre Baskerville"/>
                <a:sym typeface="Libre Baskerville"/>
              </a:rPr>
              <a:t>Model Training</a:t>
            </a:r>
          </a:p>
        </p:txBody>
      </p:sp>
      <p:sp>
        <p:nvSpPr>
          <p:cNvPr id="4" name="Freeform 4"/>
          <p:cNvSpPr/>
          <p:nvPr/>
        </p:nvSpPr>
        <p:spPr>
          <a:xfrm>
            <a:off x="16262268" y="0"/>
            <a:ext cx="1994065" cy="835541"/>
          </a:xfrm>
          <a:custGeom>
            <a:avLst/>
            <a:gdLst/>
            <a:ahLst/>
            <a:cxnLst/>
            <a:rect l="l" t="t" r="r" b="b"/>
            <a:pathLst>
              <a:path w="1994065" h="835541">
                <a:moveTo>
                  <a:pt x="0" y="0"/>
                </a:moveTo>
                <a:lnTo>
                  <a:pt x="1994064" y="0"/>
                </a:lnTo>
                <a:lnTo>
                  <a:pt x="1994064" y="835541"/>
                </a:lnTo>
                <a:lnTo>
                  <a:pt x="0" y="835541"/>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0" y="120273"/>
            <a:ext cx="4048170" cy="514350"/>
          </a:xfrm>
          <a:prstGeom prst="rect">
            <a:avLst/>
          </a:prstGeom>
        </p:spPr>
        <p:txBody>
          <a:bodyPr lIns="0" tIns="0" rIns="0" bIns="0" rtlCol="0" anchor="t">
            <a:spAutoFit/>
          </a:bodyPr>
          <a:lstStyle/>
          <a:p>
            <a:pPr algn="ctr">
              <a:lnSpc>
                <a:spcPts val="4200"/>
              </a:lnSpc>
            </a:pPr>
            <a:r>
              <a:rPr lang="en-US" sz="3000">
                <a:solidFill>
                  <a:srgbClr val="F9F9FF"/>
                </a:solidFill>
                <a:latin typeface="Libre Baskerville"/>
                <a:ea typeface="Libre Baskerville"/>
                <a:cs typeface="Libre Baskerville"/>
                <a:sym typeface="Libre Baskerville"/>
              </a:rPr>
              <a:t>Model Evaluation</a:t>
            </a:r>
          </a:p>
        </p:txBody>
      </p:sp>
      <p:sp>
        <p:nvSpPr>
          <p:cNvPr id="4" name="Freeform 4"/>
          <p:cNvSpPr/>
          <p:nvPr/>
        </p:nvSpPr>
        <p:spPr>
          <a:xfrm>
            <a:off x="16293935" y="0"/>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939"/>
            <a:ext cx="18288000" cy="10259122"/>
          </a:xfrm>
          <a:custGeom>
            <a:avLst/>
            <a:gdLst/>
            <a:ahLst/>
            <a:cxnLst/>
            <a:rect l="l" t="t" r="r" b="b"/>
            <a:pathLst>
              <a:path w="18288000" h="10259122">
                <a:moveTo>
                  <a:pt x="0" y="0"/>
                </a:moveTo>
                <a:lnTo>
                  <a:pt x="18288000" y="0"/>
                </a:lnTo>
                <a:lnTo>
                  <a:pt x="18288000" y="10259122"/>
                </a:lnTo>
                <a:lnTo>
                  <a:pt x="0" y="10259122"/>
                </a:lnTo>
                <a:lnTo>
                  <a:pt x="0" y="0"/>
                </a:lnTo>
                <a:close/>
              </a:path>
            </a:pathLst>
          </a:custGeom>
          <a:blipFill>
            <a:blip r:embed="rId2"/>
            <a:stretch>
              <a:fillRect/>
            </a:stretch>
          </a:blipFill>
        </p:spPr>
      </p:sp>
      <p:sp>
        <p:nvSpPr>
          <p:cNvPr id="3" name="TextBox 3"/>
          <p:cNvSpPr txBox="1"/>
          <p:nvPr/>
        </p:nvSpPr>
        <p:spPr>
          <a:xfrm>
            <a:off x="0" y="9576547"/>
            <a:ext cx="3116640" cy="537845"/>
          </a:xfrm>
          <a:prstGeom prst="rect">
            <a:avLst/>
          </a:prstGeom>
        </p:spPr>
        <p:txBody>
          <a:bodyPr lIns="0" tIns="0" rIns="0" bIns="0" rtlCol="0" anchor="t">
            <a:spAutoFit/>
          </a:bodyPr>
          <a:lstStyle/>
          <a:p>
            <a:pPr algn="ctr">
              <a:lnSpc>
                <a:spcPts val="4480"/>
              </a:lnSpc>
            </a:pPr>
            <a:r>
              <a:rPr lang="en-US" sz="3200">
                <a:solidFill>
                  <a:srgbClr val="F9F9FF"/>
                </a:solidFill>
                <a:latin typeface="Libre Baskerville"/>
                <a:ea typeface="Libre Baskerville"/>
                <a:cs typeface="Libre Baskerville"/>
                <a:sym typeface="Libre Baskerville"/>
              </a:rPr>
              <a:t>Deployment</a:t>
            </a:r>
          </a:p>
        </p:txBody>
      </p:sp>
      <p:sp>
        <p:nvSpPr>
          <p:cNvPr id="4" name="Freeform 4"/>
          <p:cNvSpPr/>
          <p:nvPr/>
        </p:nvSpPr>
        <p:spPr>
          <a:xfrm>
            <a:off x="16262268" y="0"/>
            <a:ext cx="1994065" cy="835541"/>
          </a:xfrm>
          <a:custGeom>
            <a:avLst/>
            <a:gdLst/>
            <a:ahLst/>
            <a:cxnLst/>
            <a:rect l="l" t="t" r="r" b="b"/>
            <a:pathLst>
              <a:path w="1994065" h="835541">
                <a:moveTo>
                  <a:pt x="0" y="0"/>
                </a:moveTo>
                <a:lnTo>
                  <a:pt x="1994064" y="0"/>
                </a:lnTo>
                <a:lnTo>
                  <a:pt x="1994064" y="835541"/>
                </a:lnTo>
                <a:lnTo>
                  <a:pt x="0" y="835541"/>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5743" y="0"/>
            <a:ext cx="10276514" cy="10287000"/>
          </a:xfrm>
          <a:custGeom>
            <a:avLst/>
            <a:gdLst/>
            <a:ahLst/>
            <a:cxnLst/>
            <a:rect l="l" t="t" r="r" b="b"/>
            <a:pathLst>
              <a:path w="10276514" h="10287000">
                <a:moveTo>
                  <a:pt x="0" y="0"/>
                </a:moveTo>
                <a:lnTo>
                  <a:pt x="10276514" y="0"/>
                </a:lnTo>
                <a:lnTo>
                  <a:pt x="10276514" y="10287000"/>
                </a:lnTo>
                <a:lnTo>
                  <a:pt x="0" y="10287000"/>
                </a:lnTo>
                <a:lnTo>
                  <a:pt x="0" y="0"/>
                </a:lnTo>
                <a:close/>
              </a:path>
            </a:pathLst>
          </a:custGeom>
          <a:blipFill>
            <a:blip r:embed="rId2"/>
            <a:stretch>
              <a:fillRect/>
            </a:stretch>
          </a:blipFill>
        </p:spPr>
      </p:sp>
      <p:sp>
        <p:nvSpPr>
          <p:cNvPr id="3" name="Freeform 3"/>
          <p:cNvSpPr/>
          <p:nvPr/>
        </p:nvSpPr>
        <p:spPr>
          <a:xfrm>
            <a:off x="16293935" y="0"/>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3"/>
            <a:stretch>
              <a:fillRect/>
            </a:stretch>
          </a:blipFill>
        </p:spPr>
      </p:sp>
      <p:sp>
        <p:nvSpPr>
          <p:cNvPr id="4" name="TextBox 4"/>
          <p:cNvSpPr txBox="1"/>
          <p:nvPr/>
        </p:nvSpPr>
        <p:spPr>
          <a:xfrm>
            <a:off x="3728725" y="9568780"/>
            <a:ext cx="3184133" cy="537845"/>
          </a:xfrm>
          <a:prstGeom prst="rect">
            <a:avLst/>
          </a:prstGeom>
        </p:spPr>
        <p:txBody>
          <a:bodyPr lIns="0" tIns="0" rIns="0" bIns="0" rtlCol="0" anchor="t">
            <a:spAutoFit/>
          </a:bodyPr>
          <a:lstStyle/>
          <a:p>
            <a:pPr algn="ctr">
              <a:lnSpc>
                <a:spcPts val="4480"/>
              </a:lnSpc>
            </a:pPr>
            <a:r>
              <a:rPr lang="en-US" sz="3200">
                <a:solidFill>
                  <a:srgbClr val="F9F9FF"/>
                </a:solidFill>
                <a:latin typeface="Libre Baskerville"/>
                <a:ea typeface="Libre Baskerville"/>
                <a:cs typeface="Libre Baskerville"/>
                <a:sym typeface="Libre Baskerville"/>
              </a:rPr>
              <a:t>Monitoring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grpSp>
        <p:nvGrpSpPr>
          <p:cNvPr id="5" name="Group 5"/>
          <p:cNvGrpSpPr/>
          <p:nvPr/>
        </p:nvGrpSpPr>
        <p:grpSpPr>
          <a:xfrm>
            <a:off x="967085" y="1982241"/>
            <a:ext cx="28575" cy="7765554"/>
            <a:chOff x="0" y="0"/>
            <a:chExt cx="38100" cy="10354072"/>
          </a:xfrm>
        </p:grpSpPr>
        <p:sp>
          <p:nvSpPr>
            <p:cNvPr id="6" name="Freeform 6"/>
            <p:cNvSpPr/>
            <p:nvPr/>
          </p:nvSpPr>
          <p:spPr>
            <a:xfrm>
              <a:off x="0" y="0"/>
              <a:ext cx="38100" cy="10354056"/>
            </a:xfrm>
            <a:custGeom>
              <a:avLst/>
              <a:gdLst/>
              <a:ahLst/>
              <a:cxnLst/>
              <a:rect l="l" t="t" r="r" b="b"/>
              <a:pathLst>
                <a:path w="38100" h="10354056">
                  <a:moveTo>
                    <a:pt x="0" y="19050"/>
                  </a:moveTo>
                  <a:cubicBezTo>
                    <a:pt x="0" y="8509"/>
                    <a:pt x="8509" y="0"/>
                    <a:pt x="19050" y="0"/>
                  </a:cubicBezTo>
                  <a:cubicBezTo>
                    <a:pt x="29591" y="0"/>
                    <a:pt x="38100" y="8509"/>
                    <a:pt x="38100" y="19050"/>
                  </a:cubicBezTo>
                  <a:lnTo>
                    <a:pt x="38100" y="10335006"/>
                  </a:lnTo>
                  <a:cubicBezTo>
                    <a:pt x="38100" y="10345548"/>
                    <a:pt x="29591" y="10354056"/>
                    <a:pt x="19050" y="10354056"/>
                  </a:cubicBezTo>
                  <a:cubicBezTo>
                    <a:pt x="8509" y="10354056"/>
                    <a:pt x="0" y="10345548"/>
                    <a:pt x="0" y="10335006"/>
                  </a:cubicBezTo>
                  <a:close/>
                </a:path>
              </a:pathLst>
            </a:custGeom>
            <a:solidFill>
              <a:srgbClr val="B8BFDF"/>
            </a:solidFill>
          </p:spPr>
        </p:sp>
      </p:grpSp>
      <p:grpSp>
        <p:nvGrpSpPr>
          <p:cNvPr id="7" name="Group 7"/>
          <p:cNvGrpSpPr/>
          <p:nvPr/>
        </p:nvGrpSpPr>
        <p:grpSpPr>
          <a:xfrm>
            <a:off x="1173584" y="2409379"/>
            <a:ext cx="686991" cy="28575"/>
            <a:chOff x="0" y="0"/>
            <a:chExt cx="915988" cy="38100"/>
          </a:xfrm>
        </p:grpSpPr>
        <p:sp>
          <p:nvSpPr>
            <p:cNvPr id="8" name="Freeform 8"/>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9" name="Group 9"/>
          <p:cNvGrpSpPr/>
          <p:nvPr/>
        </p:nvGrpSpPr>
        <p:grpSpPr>
          <a:xfrm>
            <a:off x="755824" y="2198191"/>
            <a:ext cx="451098" cy="451098"/>
            <a:chOff x="0" y="0"/>
            <a:chExt cx="601463" cy="601463"/>
          </a:xfrm>
        </p:grpSpPr>
        <p:sp>
          <p:nvSpPr>
            <p:cNvPr id="10" name="Freeform 10"/>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11" name="Freeform 11"/>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id="12" name="Group 12"/>
          <p:cNvGrpSpPr/>
          <p:nvPr/>
        </p:nvGrpSpPr>
        <p:grpSpPr>
          <a:xfrm>
            <a:off x="1173584" y="3736330"/>
            <a:ext cx="686991" cy="28575"/>
            <a:chOff x="0" y="0"/>
            <a:chExt cx="915988" cy="38100"/>
          </a:xfrm>
        </p:grpSpPr>
        <p:sp>
          <p:nvSpPr>
            <p:cNvPr id="13" name="Freeform 13"/>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14" name="Group 14"/>
          <p:cNvGrpSpPr/>
          <p:nvPr/>
        </p:nvGrpSpPr>
        <p:grpSpPr>
          <a:xfrm>
            <a:off x="755824" y="3525142"/>
            <a:ext cx="451098" cy="451097"/>
            <a:chOff x="0" y="0"/>
            <a:chExt cx="601463" cy="601463"/>
          </a:xfrm>
        </p:grpSpPr>
        <p:sp>
          <p:nvSpPr>
            <p:cNvPr id="15" name="Freeform 15"/>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16" name="Freeform 16"/>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id="17" name="Group 17"/>
          <p:cNvGrpSpPr/>
          <p:nvPr/>
        </p:nvGrpSpPr>
        <p:grpSpPr>
          <a:xfrm>
            <a:off x="1173584" y="5063281"/>
            <a:ext cx="686991" cy="28575"/>
            <a:chOff x="0" y="0"/>
            <a:chExt cx="915988" cy="38100"/>
          </a:xfrm>
        </p:grpSpPr>
        <p:sp>
          <p:nvSpPr>
            <p:cNvPr id="18" name="Freeform 18"/>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19" name="Group 19"/>
          <p:cNvGrpSpPr/>
          <p:nvPr/>
        </p:nvGrpSpPr>
        <p:grpSpPr>
          <a:xfrm>
            <a:off x="755824" y="4852095"/>
            <a:ext cx="451098" cy="451097"/>
            <a:chOff x="0" y="0"/>
            <a:chExt cx="601463" cy="601463"/>
          </a:xfrm>
        </p:grpSpPr>
        <p:sp>
          <p:nvSpPr>
            <p:cNvPr id="20" name="Freeform 20"/>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21" name="Freeform 21"/>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id="22" name="Group 22"/>
          <p:cNvGrpSpPr/>
          <p:nvPr/>
        </p:nvGrpSpPr>
        <p:grpSpPr>
          <a:xfrm>
            <a:off x="1173584" y="6390234"/>
            <a:ext cx="686991" cy="28575"/>
            <a:chOff x="0" y="0"/>
            <a:chExt cx="915988" cy="38100"/>
          </a:xfrm>
        </p:grpSpPr>
        <p:sp>
          <p:nvSpPr>
            <p:cNvPr id="23" name="Freeform 23"/>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24" name="Group 24"/>
          <p:cNvGrpSpPr/>
          <p:nvPr/>
        </p:nvGrpSpPr>
        <p:grpSpPr>
          <a:xfrm>
            <a:off x="755824" y="6179046"/>
            <a:ext cx="451098" cy="451097"/>
            <a:chOff x="0" y="0"/>
            <a:chExt cx="601463" cy="601463"/>
          </a:xfrm>
        </p:grpSpPr>
        <p:sp>
          <p:nvSpPr>
            <p:cNvPr id="25" name="Freeform 25"/>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26" name="Freeform 26"/>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id="27" name="Group 27"/>
          <p:cNvGrpSpPr/>
          <p:nvPr/>
        </p:nvGrpSpPr>
        <p:grpSpPr>
          <a:xfrm>
            <a:off x="1173584" y="7717185"/>
            <a:ext cx="686991" cy="28575"/>
            <a:chOff x="0" y="0"/>
            <a:chExt cx="915988" cy="38100"/>
          </a:xfrm>
        </p:grpSpPr>
        <p:sp>
          <p:nvSpPr>
            <p:cNvPr id="28" name="Freeform 28"/>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29" name="Group 29"/>
          <p:cNvGrpSpPr/>
          <p:nvPr/>
        </p:nvGrpSpPr>
        <p:grpSpPr>
          <a:xfrm>
            <a:off x="755824" y="7505997"/>
            <a:ext cx="451098" cy="451097"/>
            <a:chOff x="0" y="0"/>
            <a:chExt cx="601463" cy="601463"/>
          </a:xfrm>
        </p:grpSpPr>
        <p:sp>
          <p:nvSpPr>
            <p:cNvPr id="30" name="Freeform 30"/>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31" name="Freeform 31"/>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id="32" name="Group 32"/>
          <p:cNvGrpSpPr/>
          <p:nvPr/>
        </p:nvGrpSpPr>
        <p:grpSpPr>
          <a:xfrm>
            <a:off x="1173584" y="9044136"/>
            <a:ext cx="686991" cy="28575"/>
            <a:chOff x="0" y="0"/>
            <a:chExt cx="915988" cy="38100"/>
          </a:xfrm>
        </p:grpSpPr>
        <p:sp>
          <p:nvSpPr>
            <p:cNvPr id="33" name="Freeform 33"/>
            <p:cNvSpPr/>
            <p:nvPr/>
          </p:nvSpPr>
          <p:spPr>
            <a:xfrm>
              <a:off x="0" y="0"/>
              <a:ext cx="916051" cy="38100"/>
            </a:xfrm>
            <a:custGeom>
              <a:avLst/>
              <a:gdLst/>
              <a:ahLst/>
              <a:cxnLst/>
              <a:rect l="l" t="t" r="r" b="b"/>
              <a:pathLst>
                <a:path w="916051" h="38100">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id="34" name="Group 34"/>
          <p:cNvGrpSpPr/>
          <p:nvPr/>
        </p:nvGrpSpPr>
        <p:grpSpPr>
          <a:xfrm>
            <a:off x="755824" y="8832949"/>
            <a:ext cx="451098" cy="451097"/>
            <a:chOff x="0" y="0"/>
            <a:chExt cx="601463" cy="601463"/>
          </a:xfrm>
        </p:grpSpPr>
        <p:sp>
          <p:nvSpPr>
            <p:cNvPr id="35" name="Freeform 35"/>
            <p:cNvSpPr/>
            <p:nvPr/>
          </p:nvSpPr>
          <p:spPr>
            <a:xfrm>
              <a:off x="6350" y="6350"/>
              <a:ext cx="588772" cy="588772"/>
            </a:xfrm>
            <a:custGeom>
              <a:avLst/>
              <a:gdLst/>
              <a:ahLst/>
              <a:cxnLst/>
              <a:rect l="l" t="t" r="r" b="b"/>
              <a:pathLst>
                <a:path w="588772" h="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id="36" name="Freeform 36"/>
            <p:cNvSpPr/>
            <p:nvPr/>
          </p:nvSpPr>
          <p:spPr>
            <a:xfrm>
              <a:off x="0" y="0"/>
              <a:ext cx="601472" cy="601472"/>
            </a:xfrm>
            <a:custGeom>
              <a:avLst/>
              <a:gdLst/>
              <a:ahLst/>
              <a:cxnLst/>
              <a:rect l="l" t="t" r="r" b="b"/>
              <a:pathLst>
                <a:path w="601472" h="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sp>
        <p:nvSpPr>
          <p:cNvPr id="37" name="Freeform 37"/>
          <p:cNvSpPr/>
          <p:nvPr/>
        </p:nvSpPr>
        <p:spPr>
          <a:xfrm>
            <a:off x="16293935" y="10919"/>
            <a:ext cx="1994065" cy="835541"/>
          </a:xfrm>
          <a:custGeom>
            <a:avLst/>
            <a:gdLst/>
            <a:ahLst/>
            <a:cxnLst/>
            <a:rect l="l" t="t" r="r" b="b"/>
            <a:pathLst>
              <a:path w="1994065" h="835541">
                <a:moveTo>
                  <a:pt x="0" y="0"/>
                </a:moveTo>
                <a:lnTo>
                  <a:pt x="1994065" y="0"/>
                </a:lnTo>
                <a:lnTo>
                  <a:pt x="1994065" y="835542"/>
                </a:lnTo>
                <a:lnTo>
                  <a:pt x="0" y="835542"/>
                </a:lnTo>
                <a:lnTo>
                  <a:pt x="0" y="0"/>
                </a:lnTo>
                <a:close/>
              </a:path>
            </a:pathLst>
          </a:custGeom>
          <a:blipFill>
            <a:blip r:embed="rId4"/>
            <a:stretch>
              <a:fillRect/>
            </a:stretch>
          </a:blipFill>
        </p:spPr>
      </p:sp>
      <p:sp>
        <p:nvSpPr>
          <p:cNvPr id="38" name="Freeform 38"/>
          <p:cNvSpPr/>
          <p:nvPr/>
        </p:nvSpPr>
        <p:spPr>
          <a:xfrm>
            <a:off x="8767925" y="846461"/>
            <a:ext cx="9463151" cy="9440539"/>
          </a:xfrm>
          <a:custGeom>
            <a:avLst/>
            <a:gdLst/>
            <a:ahLst/>
            <a:cxnLst/>
            <a:rect l="l" t="t" r="r" b="b"/>
            <a:pathLst>
              <a:path w="9463151" h="9440539">
                <a:moveTo>
                  <a:pt x="0" y="0"/>
                </a:moveTo>
                <a:lnTo>
                  <a:pt x="9463151" y="0"/>
                </a:lnTo>
                <a:lnTo>
                  <a:pt x="9463151" y="9440539"/>
                </a:lnTo>
                <a:lnTo>
                  <a:pt x="0" y="9440539"/>
                </a:lnTo>
                <a:lnTo>
                  <a:pt x="0" y="0"/>
                </a:lnTo>
                <a:close/>
              </a:path>
            </a:pathLst>
          </a:custGeom>
          <a:blipFill>
            <a:blip r:embed="rId5"/>
            <a:stretch>
              <a:fillRect/>
            </a:stretch>
          </a:blipFill>
        </p:spPr>
      </p:sp>
      <p:sp>
        <p:nvSpPr>
          <p:cNvPr id="39" name="TextBox 39"/>
          <p:cNvSpPr txBox="1"/>
          <p:nvPr/>
        </p:nvSpPr>
        <p:spPr>
          <a:xfrm>
            <a:off x="686991" y="511225"/>
            <a:ext cx="7810349" cy="608013"/>
          </a:xfrm>
          <a:prstGeom prst="rect">
            <a:avLst/>
          </a:prstGeom>
        </p:spPr>
        <p:txBody>
          <a:bodyPr lIns="0" tIns="0" rIns="0" bIns="0" rtlCol="0" anchor="t">
            <a:spAutoFit/>
          </a:bodyPr>
          <a:lstStyle/>
          <a:p>
            <a:pPr algn="l">
              <a:lnSpc>
                <a:spcPts val="4812"/>
              </a:lnSpc>
            </a:pPr>
            <a:r>
              <a:rPr lang="en-US" sz="3812">
                <a:solidFill>
                  <a:srgbClr val="1B1B27"/>
                </a:solidFill>
                <a:latin typeface="Libre Baskerville"/>
                <a:ea typeface="Libre Baskerville"/>
                <a:cs typeface="Libre Baskerville"/>
                <a:sym typeface="Libre Baskerville"/>
              </a:rPr>
              <a:t>Machine Learning Process</a:t>
            </a:r>
          </a:p>
        </p:txBody>
      </p:sp>
      <p:sp>
        <p:nvSpPr>
          <p:cNvPr id="40" name="TextBox 40"/>
          <p:cNvSpPr txBox="1"/>
          <p:nvPr/>
        </p:nvSpPr>
        <p:spPr>
          <a:xfrm>
            <a:off x="686991" y="1390352"/>
            <a:ext cx="16914019"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Key Steps in the Machine Learning Journey</a:t>
            </a:r>
          </a:p>
        </p:txBody>
      </p:sp>
      <p:sp>
        <p:nvSpPr>
          <p:cNvPr id="41" name="TextBox 41"/>
          <p:cNvSpPr txBox="1"/>
          <p:nvPr/>
        </p:nvSpPr>
        <p:spPr>
          <a:xfrm>
            <a:off x="937840" y="2324100"/>
            <a:ext cx="87065"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1</a:t>
            </a:r>
          </a:p>
        </p:txBody>
      </p:sp>
      <p:sp>
        <p:nvSpPr>
          <p:cNvPr id="42" name="TextBox 42"/>
          <p:cNvSpPr txBox="1"/>
          <p:nvPr/>
        </p:nvSpPr>
        <p:spPr>
          <a:xfrm>
            <a:off x="2060972" y="2178398"/>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Data Collection</a:t>
            </a:r>
          </a:p>
        </p:txBody>
      </p:sp>
      <p:sp>
        <p:nvSpPr>
          <p:cNvPr id="43" name="TextBox 43"/>
          <p:cNvSpPr txBox="1"/>
          <p:nvPr/>
        </p:nvSpPr>
        <p:spPr>
          <a:xfrm>
            <a:off x="2060972" y="2545705"/>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Gather Relevant data from various sources like databases or APIs</a:t>
            </a:r>
          </a:p>
        </p:txBody>
      </p:sp>
      <p:sp>
        <p:nvSpPr>
          <p:cNvPr id="44" name="TextBox 44"/>
          <p:cNvSpPr txBox="1"/>
          <p:nvPr/>
        </p:nvSpPr>
        <p:spPr>
          <a:xfrm>
            <a:off x="904502" y="3651051"/>
            <a:ext cx="153591"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2</a:t>
            </a:r>
          </a:p>
        </p:txBody>
      </p:sp>
      <p:sp>
        <p:nvSpPr>
          <p:cNvPr id="45" name="TextBox 45"/>
          <p:cNvSpPr txBox="1"/>
          <p:nvPr/>
        </p:nvSpPr>
        <p:spPr>
          <a:xfrm>
            <a:off x="2060972" y="3505349"/>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Data Preparation</a:t>
            </a:r>
          </a:p>
        </p:txBody>
      </p:sp>
      <p:sp>
        <p:nvSpPr>
          <p:cNvPr id="46" name="TextBox 46"/>
          <p:cNvSpPr txBox="1"/>
          <p:nvPr/>
        </p:nvSpPr>
        <p:spPr>
          <a:xfrm>
            <a:off x="2060972" y="3872656"/>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Clean and organize data to ensure quality and consistency</a:t>
            </a:r>
          </a:p>
        </p:txBody>
      </p:sp>
      <p:sp>
        <p:nvSpPr>
          <p:cNvPr id="47" name="TextBox 47"/>
          <p:cNvSpPr txBox="1"/>
          <p:nvPr/>
        </p:nvSpPr>
        <p:spPr>
          <a:xfrm>
            <a:off x="898699" y="4978004"/>
            <a:ext cx="165348"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3</a:t>
            </a:r>
          </a:p>
        </p:txBody>
      </p:sp>
      <p:sp>
        <p:nvSpPr>
          <p:cNvPr id="48" name="TextBox 48"/>
          <p:cNvSpPr txBox="1"/>
          <p:nvPr/>
        </p:nvSpPr>
        <p:spPr>
          <a:xfrm>
            <a:off x="2060972" y="4832300"/>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Model Training</a:t>
            </a:r>
          </a:p>
        </p:txBody>
      </p:sp>
      <p:sp>
        <p:nvSpPr>
          <p:cNvPr id="49" name="TextBox 49"/>
          <p:cNvSpPr txBox="1"/>
          <p:nvPr/>
        </p:nvSpPr>
        <p:spPr>
          <a:xfrm>
            <a:off x="2060972" y="5199609"/>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Utilize algorithms to enable the model to learn patterns from data.</a:t>
            </a:r>
          </a:p>
        </p:txBody>
      </p:sp>
      <p:sp>
        <p:nvSpPr>
          <p:cNvPr id="50" name="TextBox 50"/>
          <p:cNvSpPr txBox="1"/>
          <p:nvPr/>
        </p:nvSpPr>
        <p:spPr>
          <a:xfrm>
            <a:off x="906438" y="6304955"/>
            <a:ext cx="149721"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4</a:t>
            </a:r>
          </a:p>
        </p:txBody>
      </p:sp>
      <p:sp>
        <p:nvSpPr>
          <p:cNvPr id="51" name="TextBox 51"/>
          <p:cNvSpPr txBox="1"/>
          <p:nvPr/>
        </p:nvSpPr>
        <p:spPr>
          <a:xfrm>
            <a:off x="2060972" y="6159252"/>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Model Evaluation</a:t>
            </a:r>
          </a:p>
        </p:txBody>
      </p:sp>
      <p:sp>
        <p:nvSpPr>
          <p:cNvPr id="52" name="TextBox 52"/>
          <p:cNvSpPr txBox="1"/>
          <p:nvPr/>
        </p:nvSpPr>
        <p:spPr>
          <a:xfrm>
            <a:off x="2060972" y="6526560"/>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Assets the model's accuracy and performance using metrics.</a:t>
            </a:r>
          </a:p>
        </p:txBody>
      </p:sp>
      <p:sp>
        <p:nvSpPr>
          <p:cNvPr id="53" name="TextBox 53"/>
          <p:cNvSpPr txBox="1"/>
          <p:nvPr/>
        </p:nvSpPr>
        <p:spPr>
          <a:xfrm>
            <a:off x="898401" y="7631906"/>
            <a:ext cx="165795"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5</a:t>
            </a:r>
          </a:p>
        </p:txBody>
      </p:sp>
      <p:sp>
        <p:nvSpPr>
          <p:cNvPr id="54" name="TextBox 54"/>
          <p:cNvSpPr txBox="1"/>
          <p:nvPr/>
        </p:nvSpPr>
        <p:spPr>
          <a:xfrm>
            <a:off x="2060972" y="7486204"/>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Deployment</a:t>
            </a:r>
          </a:p>
        </p:txBody>
      </p:sp>
      <p:sp>
        <p:nvSpPr>
          <p:cNvPr id="55" name="TextBox 55"/>
          <p:cNvSpPr txBox="1"/>
          <p:nvPr/>
        </p:nvSpPr>
        <p:spPr>
          <a:xfrm>
            <a:off x="2060972" y="7853511"/>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Implement the trained model in real-world applications for use.</a:t>
            </a:r>
          </a:p>
        </p:txBody>
      </p:sp>
      <p:sp>
        <p:nvSpPr>
          <p:cNvPr id="56" name="TextBox 56"/>
          <p:cNvSpPr txBox="1"/>
          <p:nvPr/>
        </p:nvSpPr>
        <p:spPr>
          <a:xfrm>
            <a:off x="896020" y="8958857"/>
            <a:ext cx="170558" cy="296863"/>
          </a:xfrm>
          <a:prstGeom prst="rect">
            <a:avLst/>
          </a:prstGeom>
        </p:spPr>
        <p:txBody>
          <a:bodyPr lIns="0" tIns="0" rIns="0" bIns="0" rtlCol="0" anchor="t">
            <a:spAutoFit/>
          </a:bodyPr>
          <a:lstStyle/>
          <a:p>
            <a:pPr algn="ctr">
              <a:lnSpc>
                <a:spcPts val="2312"/>
              </a:lnSpc>
            </a:pPr>
            <a:r>
              <a:rPr lang="en-US" sz="2312">
                <a:solidFill>
                  <a:srgbClr val="404155"/>
                </a:solidFill>
                <a:latin typeface="Open Sauce"/>
                <a:ea typeface="Open Sauce"/>
                <a:cs typeface="Open Sauce"/>
                <a:sym typeface="Open Sauce"/>
              </a:rPr>
              <a:t>6</a:t>
            </a:r>
          </a:p>
        </p:txBody>
      </p:sp>
      <p:sp>
        <p:nvSpPr>
          <p:cNvPr id="57" name="TextBox 57"/>
          <p:cNvSpPr txBox="1"/>
          <p:nvPr/>
        </p:nvSpPr>
        <p:spPr>
          <a:xfrm>
            <a:off x="2060972" y="8813155"/>
            <a:ext cx="2453580" cy="279400"/>
          </a:xfrm>
          <a:prstGeom prst="rect">
            <a:avLst/>
          </a:prstGeom>
        </p:spPr>
        <p:txBody>
          <a:bodyPr lIns="0" tIns="0" rIns="0" bIns="0" rtlCol="0" anchor="t">
            <a:spAutoFit/>
          </a:bodyPr>
          <a:lstStyle/>
          <a:p>
            <a:pPr algn="l">
              <a:lnSpc>
                <a:spcPts val="2375"/>
              </a:lnSpc>
            </a:pPr>
            <a:r>
              <a:rPr lang="en-US" sz="1874">
                <a:solidFill>
                  <a:srgbClr val="404155"/>
                </a:solidFill>
                <a:latin typeface="Libre Baskerville"/>
                <a:ea typeface="Libre Baskerville"/>
                <a:cs typeface="Libre Baskerville"/>
                <a:sym typeface="Libre Baskerville"/>
              </a:rPr>
              <a:t>Monitoring</a:t>
            </a:r>
          </a:p>
        </p:txBody>
      </p:sp>
      <p:sp>
        <p:nvSpPr>
          <p:cNvPr id="58" name="TextBox 58"/>
          <p:cNvSpPr txBox="1"/>
          <p:nvPr/>
        </p:nvSpPr>
        <p:spPr>
          <a:xfrm>
            <a:off x="2060972" y="9180462"/>
            <a:ext cx="15540037" cy="280988"/>
          </a:xfrm>
          <a:prstGeom prst="rect">
            <a:avLst/>
          </a:prstGeom>
        </p:spPr>
        <p:txBody>
          <a:bodyPr lIns="0" tIns="0" rIns="0" bIns="0" rtlCol="0" anchor="t">
            <a:spAutoFit/>
          </a:bodyPr>
          <a:lstStyle/>
          <a:p>
            <a:pPr algn="l">
              <a:lnSpc>
                <a:spcPts val="2437"/>
              </a:lnSpc>
            </a:pPr>
            <a:r>
              <a:rPr lang="en-US" sz="1500">
                <a:solidFill>
                  <a:srgbClr val="404155"/>
                </a:solidFill>
                <a:latin typeface="Open Sauce"/>
                <a:ea typeface="Open Sauce"/>
                <a:cs typeface="Open Sauce"/>
                <a:sym typeface="Open Sauce"/>
              </a:rPr>
              <a:t>Continuously track and improve the model's performance over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992237" y="1703486"/>
            <a:ext cx="12924457" cy="871537"/>
          </a:xfrm>
          <a:prstGeom prst="rect">
            <a:avLst/>
          </a:prstGeom>
        </p:spPr>
        <p:txBody>
          <a:bodyPr lIns="0" tIns="0" rIns="0" bIns="0" rtlCol="0" anchor="t">
            <a:spAutoFit/>
          </a:bodyPr>
          <a:lstStyle/>
          <a:p>
            <a:pPr algn="l">
              <a:lnSpc>
                <a:spcPts val="6937"/>
              </a:lnSpc>
            </a:pPr>
            <a:r>
              <a:rPr lang="en-US" sz="5562">
                <a:solidFill>
                  <a:srgbClr val="1B1B27"/>
                </a:solidFill>
                <a:latin typeface="Libre Baskerville"/>
                <a:ea typeface="Libre Baskerville"/>
                <a:cs typeface="Libre Baskerville"/>
                <a:sym typeface="Libre Baskerville"/>
              </a:rPr>
              <a:t>Common Applications of AI/ML</a:t>
            </a:r>
          </a:p>
        </p:txBody>
      </p:sp>
      <p:sp>
        <p:nvSpPr>
          <p:cNvPr id="6" name="Freeform 6" descr="preencoded.png"/>
          <p:cNvSpPr/>
          <p:nvPr/>
        </p:nvSpPr>
        <p:spPr>
          <a:xfrm>
            <a:off x="992238" y="3043237"/>
            <a:ext cx="5150941" cy="3183434"/>
          </a:xfrm>
          <a:custGeom>
            <a:avLst/>
            <a:gdLst/>
            <a:ahLst/>
            <a:cxnLst/>
            <a:rect l="l" t="t" r="r" b="b"/>
            <a:pathLst>
              <a:path w="5150941" h="3183434">
                <a:moveTo>
                  <a:pt x="0" y="0"/>
                </a:moveTo>
                <a:lnTo>
                  <a:pt x="5150941" y="0"/>
                </a:lnTo>
                <a:lnTo>
                  <a:pt x="5150941" y="3183434"/>
                </a:lnTo>
                <a:lnTo>
                  <a:pt x="0" y="3183434"/>
                </a:lnTo>
                <a:lnTo>
                  <a:pt x="0" y="0"/>
                </a:lnTo>
                <a:close/>
              </a:path>
            </a:pathLst>
          </a:custGeom>
          <a:blipFill>
            <a:blip r:embed="rId4"/>
            <a:stretch>
              <a:fillRect l="-52" r="-52"/>
            </a:stretch>
          </a:blipFill>
        </p:spPr>
      </p:sp>
      <p:sp>
        <p:nvSpPr>
          <p:cNvPr id="7" name="TextBox 7"/>
          <p:cNvSpPr txBox="1"/>
          <p:nvPr/>
        </p:nvSpPr>
        <p:spPr>
          <a:xfrm>
            <a:off x="992238" y="6561981"/>
            <a:ext cx="5576142"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Natural Language Processing</a:t>
            </a:r>
          </a:p>
        </p:txBody>
      </p:sp>
      <p:sp>
        <p:nvSpPr>
          <p:cNvPr id="8" name="TextBox 8"/>
          <p:cNvSpPr txBox="1"/>
          <p:nvPr/>
        </p:nvSpPr>
        <p:spPr>
          <a:xfrm>
            <a:off x="992238" y="7108329"/>
            <a:ext cx="5150941"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Enables machines to understand, interpret, and generate human language.</a:t>
            </a:r>
          </a:p>
        </p:txBody>
      </p:sp>
      <p:sp>
        <p:nvSpPr>
          <p:cNvPr id="9" name="Freeform 9" descr="preencoded.png"/>
          <p:cNvSpPr/>
          <p:nvPr/>
        </p:nvSpPr>
        <p:spPr>
          <a:xfrm>
            <a:off x="6568380" y="3043237"/>
            <a:ext cx="5151090" cy="3183583"/>
          </a:xfrm>
          <a:custGeom>
            <a:avLst/>
            <a:gdLst/>
            <a:ahLst/>
            <a:cxnLst/>
            <a:rect l="l" t="t" r="r" b="b"/>
            <a:pathLst>
              <a:path w="5151090" h="3183583">
                <a:moveTo>
                  <a:pt x="0" y="0"/>
                </a:moveTo>
                <a:lnTo>
                  <a:pt x="5151090" y="0"/>
                </a:lnTo>
                <a:lnTo>
                  <a:pt x="5151090" y="3183583"/>
                </a:lnTo>
                <a:lnTo>
                  <a:pt x="0" y="3183583"/>
                </a:lnTo>
                <a:lnTo>
                  <a:pt x="0" y="0"/>
                </a:lnTo>
                <a:close/>
              </a:path>
            </a:pathLst>
          </a:custGeom>
          <a:blipFill>
            <a:blip r:embed="rId5"/>
            <a:stretch>
              <a:fillRect l="-53" r="-53"/>
            </a:stretch>
          </a:blipFill>
        </p:spPr>
      </p:sp>
      <p:sp>
        <p:nvSpPr>
          <p:cNvPr id="10" name="TextBox 10"/>
          <p:cNvSpPr txBox="1"/>
          <p:nvPr/>
        </p:nvSpPr>
        <p:spPr>
          <a:xfrm>
            <a:off x="6568380" y="6562130"/>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Computer Vision</a:t>
            </a:r>
          </a:p>
        </p:txBody>
      </p:sp>
      <p:sp>
        <p:nvSpPr>
          <p:cNvPr id="11" name="TextBox 11"/>
          <p:cNvSpPr txBox="1"/>
          <p:nvPr/>
        </p:nvSpPr>
        <p:spPr>
          <a:xfrm>
            <a:off x="6568380" y="7108477"/>
            <a:ext cx="5151090" cy="86201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Allows machines to identify and process digital images and videos.</a:t>
            </a:r>
          </a:p>
        </p:txBody>
      </p:sp>
      <p:sp>
        <p:nvSpPr>
          <p:cNvPr id="12" name="Freeform 12" descr="preencoded.png"/>
          <p:cNvSpPr/>
          <p:nvPr/>
        </p:nvSpPr>
        <p:spPr>
          <a:xfrm>
            <a:off x="12144672" y="3043237"/>
            <a:ext cx="5150941" cy="3183434"/>
          </a:xfrm>
          <a:custGeom>
            <a:avLst/>
            <a:gdLst/>
            <a:ahLst/>
            <a:cxnLst/>
            <a:rect l="l" t="t" r="r" b="b"/>
            <a:pathLst>
              <a:path w="5150941" h="3183434">
                <a:moveTo>
                  <a:pt x="0" y="0"/>
                </a:moveTo>
                <a:lnTo>
                  <a:pt x="5150942" y="0"/>
                </a:lnTo>
                <a:lnTo>
                  <a:pt x="5150942" y="3183434"/>
                </a:lnTo>
                <a:lnTo>
                  <a:pt x="0" y="3183434"/>
                </a:lnTo>
                <a:lnTo>
                  <a:pt x="0" y="0"/>
                </a:lnTo>
                <a:close/>
              </a:path>
            </a:pathLst>
          </a:custGeom>
          <a:blipFill>
            <a:blip r:embed="rId6"/>
            <a:stretch>
              <a:fillRect l="-52" r="-52"/>
            </a:stretch>
          </a:blipFill>
        </p:spPr>
      </p:sp>
      <p:sp>
        <p:nvSpPr>
          <p:cNvPr id="13" name="TextBox 13"/>
          <p:cNvSpPr txBox="1"/>
          <p:nvPr/>
        </p:nvSpPr>
        <p:spPr>
          <a:xfrm>
            <a:off x="12144672" y="6561981"/>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Robotics</a:t>
            </a:r>
          </a:p>
        </p:txBody>
      </p:sp>
      <p:sp>
        <p:nvSpPr>
          <p:cNvPr id="14" name="TextBox 14"/>
          <p:cNvSpPr txBox="1"/>
          <p:nvPr/>
        </p:nvSpPr>
        <p:spPr>
          <a:xfrm>
            <a:off x="12144672" y="7108329"/>
            <a:ext cx="5150941"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Combines AI and ML to create intelligent, autonomous, and adaptable robots.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992237" y="784324"/>
            <a:ext cx="9644209" cy="871537"/>
          </a:xfrm>
          <a:prstGeom prst="rect">
            <a:avLst/>
          </a:prstGeom>
        </p:spPr>
        <p:txBody>
          <a:bodyPr lIns="0" tIns="0" rIns="0" bIns="0" rtlCol="0" anchor="t">
            <a:spAutoFit/>
          </a:bodyPr>
          <a:lstStyle/>
          <a:p>
            <a:pPr algn="l">
              <a:lnSpc>
                <a:spcPts val="6937"/>
              </a:lnSpc>
            </a:pPr>
            <a:r>
              <a:rPr lang="en-US" sz="5562">
                <a:solidFill>
                  <a:srgbClr val="1B1B27"/>
                </a:solidFill>
                <a:latin typeface="Libre Baskerville"/>
                <a:ea typeface="Libre Baskerville"/>
                <a:cs typeface="Libre Baskerville"/>
                <a:sym typeface="Libre Baskerville"/>
              </a:rPr>
              <a:t>The Future of AI and ML</a:t>
            </a:r>
          </a:p>
        </p:txBody>
      </p:sp>
      <p:sp>
        <p:nvSpPr>
          <p:cNvPr id="7" name="Freeform 7" descr="preencoded.png"/>
          <p:cNvSpPr/>
          <p:nvPr/>
        </p:nvSpPr>
        <p:spPr>
          <a:xfrm>
            <a:off x="992238" y="2124075"/>
            <a:ext cx="1417588" cy="2268141"/>
          </a:xfrm>
          <a:custGeom>
            <a:avLst/>
            <a:gdLst/>
            <a:ahLst/>
            <a:cxnLst/>
            <a:rect l="l" t="t" r="r" b="b"/>
            <a:pathLst>
              <a:path w="1417588" h="2268141">
                <a:moveTo>
                  <a:pt x="0" y="0"/>
                </a:moveTo>
                <a:lnTo>
                  <a:pt x="1417587" y="0"/>
                </a:lnTo>
                <a:lnTo>
                  <a:pt x="1417587" y="2268141"/>
                </a:lnTo>
                <a:lnTo>
                  <a:pt x="0" y="2268141"/>
                </a:lnTo>
                <a:lnTo>
                  <a:pt x="0" y="0"/>
                </a:lnTo>
                <a:close/>
              </a:path>
            </a:pathLst>
          </a:custGeom>
          <a:blipFill>
            <a:blip r:embed="rId5"/>
            <a:stretch>
              <a:fillRect l="-84" r="-84"/>
            </a:stretch>
          </a:blipFill>
        </p:spPr>
      </p:sp>
      <p:sp>
        <p:nvSpPr>
          <p:cNvPr id="8" name="TextBox 8"/>
          <p:cNvSpPr txBox="1"/>
          <p:nvPr/>
        </p:nvSpPr>
        <p:spPr>
          <a:xfrm>
            <a:off x="2835027" y="2388542"/>
            <a:ext cx="5540971"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Increasing Capabilities</a:t>
            </a:r>
          </a:p>
        </p:txBody>
      </p:sp>
      <p:sp>
        <p:nvSpPr>
          <p:cNvPr id="9" name="TextBox 9"/>
          <p:cNvSpPr txBox="1"/>
          <p:nvPr/>
        </p:nvSpPr>
        <p:spPr>
          <a:xfrm>
            <a:off x="2835028" y="2934891"/>
            <a:ext cx="7602736" cy="86201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 and ML will continue to expand their ability to solve complex problems and automate a wide range of tasks.</a:t>
            </a:r>
          </a:p>
        </p:txBody>
      </p:sp>
      <p:sp>
        <p:nvSpPr>
          <p:cNvPr id="10" name="Freeform 10" descr="preencoded.png"/>
          <p:cNvSpPr/>
          <p:nvPr/>
        </p:nvSpPr>
        <p:spPr>
          <a:xfrm>
            <a:off x="992238" y="4392216"/>
            <a:ext cx="1417588" cy="2540943"/>
          </a:xfrm>
          <a:custGeom>
            <a:avLst/>
            <a:gdLst/>
            <a:ahLst/>
            <a:cxnLst/>
            <a:rect l="l" t="t" r="r" b="b"/>
            <a:pathLst>
              <a:path w="1417588" h="2540943">
                <a:moveTo>
                  <a:pt x="0" y="0"/>
                </a:moveTo>
                <a:lnTo>
                  <a:pt x="1417587" y="0"/>
                </a:lnTo>
                <a:lnTo>
                  <a:pt x="1417587" y="2540943"/>
                </a:lnTo>
                <a:lnTo>
                  <a:pt x="0" y="2540943"/>
                </a:lnTo>
                <a:lnTo>
                  <a:pt x="0" y="0"/>
                </a:lnTo>
                <a:close/>
              </a:path>
            </a:pathLst>
          </a:custGeom>
          <a:blipFill>
            <a:blip r:embed="rId6"/>
            <a:stretch>
              <a:fillRect l="-13" r="-13"/>
            </a:stretch>
          </a:blipFill>
        </p:spPr>
      </p:sp>
      <p:sp>
        <p:nvSpPr>
          <p:cNvPr id="11" name="TextBox 11"/>
          <p:cNvSpPr txBox="1"/>
          <p:nvPr/>
        </p:nvSpPr>
        <p:spPr>
          <a:xfrm>
            <a:off x="2835028" y="4656684"/>
            <a:ext cx="5712541"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Ethical Considerations</a:t>
            </a:r>
          </a:p>
        </p:txBody>
      </p:sp>
      <p:sp>
        <p:nvSpPr>
          <p:cNvPr id="12" name="TextBox 12"/>
          <p:cNvSpPr txBox="1"/>
          <p:nvPr/>
        </p:nvSpPr>
        <p:spPr>
          <a:xfrm>
            <a:off x="2835028" y="5203031"/>
            <a:ext cx="7602736"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As AI becomes more advanced, there will be growing concerns about privacy, bias, and the responsible use of these technologies.</a:t>
            </a:r>
          </a:p>
        </p:txBody>
      </p:sp>
      <p:sp>
        <p:nvSpPr>
          <p:cNvPr id="13" name="Freeform 13" descr="preencoded.png"/>
          <p:cNvSpPr/>
          <p:nvPr/>
        </p:nvSpPr>
        <p:spPr>
          <a:xfrm>
            <a:off x="992238" y="6933159"/>
            <a:ext cx="1417588" cy="2540942"/>
          </a:xfrm>
          <a:custGeom>
            <a:avLst/>
            <a:gdLst/>
            <a:ahLst/>
            <a:cxnLst/>
            <a:rect l="l" t="t" r="r" b="b"/>
            <a:pathLst>
              <a:path w="1417588" h="2540942">
                <a:moveTo>
                  <a:pt x="0" y="0"/>
                </a:moveTo>
                <a:lnTo>
                  <a:pt x="1417587" y="0"/>
                </a:lnTo>
                <a:lnTo>
                  <a:pt x="1417587" y="2540942"/>
                </a:lnTo>
                <a:lnTo>
                  <a:pt x="0" y="2540942"/>
                </a:lnTo>
                <a:lnTo>
                  <a:pt x="0" y="0"/>
                </a:lnTo>
                <a:close/>
              </a:path>
            </a:pathLst>
          </a:custGeom>
          <a:blipFill>
            <a:blip r:embed="rId7"/>
            <a:stretch>
              <a:fillRect l="-13" r="-13"/>
            </a:stretch>
          </a:blipFill>
        </p:spPr>
      </p:sp>
      <p:sp>
        <p:nvSpPr>
          <p:cNvPr id="14" name="TextBox 14"/>
          <p:cNvSpPr txBox="1"/>
          <p:nvPr/>
        </p:nvSpPr>
        <p:spPr>
          <a:xfrm>
            <a:off x="2835028" y="7197626"/>
            <a:ext cx="5712541"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Human-AI Collaboration</a:t>
            </a:r>
          </a:p>
        </p:txBody>
      </p:sp>
      <p:sp>
        <p:nvSpPr>
          <p:cNvPr id="15" name="TextBox 15"/>
          <p:cNvSpPr txBox="1"/>
          <p:nvPr/>
        </p:nvSpPr>
        <p:spPr>
          <a:xfrm>
            <a:off x="2835028" y="7743974"/>
            <a:ext cx="7602736"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 will increasingly work alongside humans, augmenting our intelligence and capabilities rather than replacing us entirely.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1898366" y="836265"/>
            <a:ext cx="13947891" cy="811212"/>
          </a:xfrm>
          <a:prstGeom prst="rect">
            <a:avLst/>
          </a:prstGeom>
        </p:spPr>
        <p:txBody>
          <a:bodyPr lIns="0" tIns="0" rIns="0" bIns="0" rtlCol="0" anchor="t">
            <a:spAutoFit/>
          </a:bodyPr>
          <a:lstStyle/>
          <a:p>
            <a:pPr algn="l">
              <a:lnSpc>
                <a:spcPts val="6437"/>
              </a:lnSpc>
            </a:pPr>
            <a:r>
              <a:rPr lang="en-US" sz="5125">
                <a:solidFill>
                  <a:srgbClr val="1B1B27"/>
                </a:solidFill>
                <a:latin typeface="Libre Baskerville"/>
                <a:ea typeface="Libre Baskerville"/>
                <a:cs typeface="Libre Baskerville"/>
                <a:sym typeface="Libre Baskerville"/>
              </a:rPr>
              <a:t>Brainstorm: AI and ML in the Real World</a:t>
            </a:r>
          </a:p>
        </p:txBody>
      </p:sp>
      <p:sp>
        <p:nvSpPr>
          <p:cNvPr id="6" name="Freeform 6" descr="preencoded.png"/>
          <p:cNvSpPr/>
          <p:nvPr/>
        </p:nvSpPr>
        <p:spPr>
          <a:xfrm>
            <a:off x="443899" y="2907569"/>
            <a:ext cx="8700101" cy="5952701"/>
          </a:xfrm>
          <a:custGeom>
            <a:avLst/>
            <a:gdLst/>
            <a:ahLst/>
            <a:cxnLst/>
            <a:rect l="l" t="t" r="r" b="b"/>
            <a:pathLst>
              <a:path w="8700101" h="5952701">
                <a:moveTo>
                  <a:pt x="0" y="0"/>
                </a:moveTo>
                <a:lnTo>
                  <a:pt x="8700101" y="0"/>
                </a:lnTo>
                <a:lnTo>
                  <a:pt x="8700101" y="5952702"/>
                </a:lnTo>
                <a:lnTo>
                  <a:pt x="0" y="5952702"/>
                </a:lnTo>
                <a:lnTo>
                  <a:pt x="0" y="0"/>
                </a:lnTo>
                <a:close/>
              </a:path>
            </a:pathLst>
          </a:custGeom>
          <a:blipFill>
            <a:blip r:embed="rId4"/>
            <a:stretch>
              <a:fillRect t="-9" b="-9"/>
            </a:stretch>
          </a:blipFill>
        </p:spPr>
      </p:sp>
      <p:grpSp>
        <p:nvGrpSpPr>
          <p:cNvPr id="7" name="Group 7"/>
          <p:cNvGrpSpPr/>
          <p:nvPr/>
        </p:nvGrpSpPr>
        <p:grpSpPr>
          <a:xfrm>
            <a:off x="9469339" y="2228999"/>
            <a:ext cx="7913042" cy="965001"/>
            <a:chOff x="0" y="0"/>
            <a:chExt cx="10550723" cy="1286668"/>
          </a:xfrm>
        </p:grpSpPr>
        <p:sp>
          <p:nvSpPr>
            <p:cNvPr id="8" name="Freeform 8"/>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9" name="Freeform 9"/>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10" name="TextBox 10"/>
          <p:cNvSpPr txBox="1"/>
          <p:nvPr/>
        </p:nvSpPr>
        <p:spPr>
          <a:xfrm>
            <a:off x="9746456" y="2506116"/>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Healthcare</a:t>
            </a:r>
          </a:p>
        </p:txBody>
      </p:sp>
      <p:grpSp>
        <p:nvGrpSpPr>
          <p:cNvPr id="11" name="Group 11"/>
          <p:cNvGrpSpPr/>
          <p:nvPr/>
        </p:nvGrpSpPr>
        <p:grpSpPr>
          <a:xfrm>
            <a:off x="9469339" y="3447306"/>
            <a:ext cx="7913042" cy="965001"/>
            <a:chOff x="0" y="0"/>
            <a:chExt cx="10550723" cy="1286668"/>
          </a:xfrm>
        </p:grpSpPr>
        <p:sp>
          <p:nvSpPr>
            <p:cNvPr id="12" name="Freeform 12"/>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13" name="Freeform 13"/>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14" name="TextBox 14"/>
          <p:cNvSpPr txBox="1"/>
          <p:nvPr/>
        </p:nvSpPr>
        <p:spPr>
          <a:xfrm>
            <a:off x="9746456" y="3724424"/>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Education</a:t>
            </a:r>
          </a:p>
        </p:txBody>
      </p:sp>
      <p:grpSp>
        <p:nvGrpSpPr>
          <p:cNvPr id="15" name="Group 15"/>
          <p:cNvGrpSpPr/>
          <p:nvPr/>
        </p:nvGrpSpPr>
        <p:grpSpPr>
          <a:xfrm>
            <a:off x="9469339" y="4665612"/>
            <a:ext cx="7913042" cy="965001"/>
            <a:chOff x="0" y="0"/>
            <a:chExt cx="10550723" cy="1286668"/>
          </a:xfrm>
        </p:grpSpPr>
        <p:sp>
          <p:nvSpPr>
            <p:cNvPr id="16" name="Freeform 16"/>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17" name="Freeform 17"/>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18" name="TextBox 18"/>
          <p:cNvSpPr txBox="1"/>
          <p:nvPr/>
        </p:nvSpPr>
        <p:spPr>
          <a:xfrm>
            <a:off x="9746456" y="4942731"/>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Finance</a:t>
            </a:r>
          </a:p>
        </p:txBody>
      </p:sp>
      <p:grpSp>
        <p:nvGrpSpPr>
          <p:cNvPr id="19" name="Group 19"/>
          <p:cNvGrpSpPr/>
          <p:nvPr/>
        </p:nvGrpSpPr>
        <p:grpSpPr>
          <a:xfrm>
            <a:off x="9469339" y="5883920"/>
            <a:ext cx="7913042" cy="965001"/>
            <a:chOff x="0" y="0"/>
            <a:chExt cx="10550723" cy="1286668"/>
          </a:xfrm>
        </p:grpSpPr>
        <p:sp>
          <p:nvSpPr>
            <p:cNvPr id="20" name="Freeform 20"/>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21" name="Freeform 21"/>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22" name="TextBox 22"/>
          <p:cNvSpPr txBox="1"/>
          <p:nvPr/>
        </p:nvSpPr>
        <p:spPr>
          <a:xfrm>
            <a:off x="9746456" y="6161037"/>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E-commerce</a:t>
            </a:r>
          </a:p>
        </p:txBody>
      </p:sp>
      <p:grpSp>
        <p:nvGrpSpPr>
          <p:cNvPr id="23" name="Group 23"/>
          <p:cNvGrpSpPr/>
          <p:nvPr/>
        </p:nvGrpSpPr>
        <p:grpSpPr>
          <a:xfrm>
            <a:off x="9469339" y="7102227"/>
            <a:ext cx="7913042" cy="965001"/>
            <a:chOff x="0" y="0"/>
            <a:chExt cx="10550723" cy="1286668"/>
          </a:xfrm>
        </p:grpSpPr>
        <p:sp>
          <p:nvSpPr>
            <p:cNvPr id="24" name="Freeform 24"/>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25" name="Freeform 25"/>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26" name="TextBox 26"/>
          <p:cNvSpPr txBox="1"/>
          <p:nvPr/>
        </p:nvSpPr>
        <p:spPr>
          <a:xfrm>
            <a:off x="9746456" y="7379345"/>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Entertainment</a:t>
            </a:r>
          </a:p>
        </p:txBody>
      </p:sp>
      <p:grpSp>
        <p:nvGrpSpPr>
          <p:cNvPr id="27" name="Group 27"/>
          <p:cNvGrpSpPr/>
          <p:nvPr/>
        </p:nvGrpSpPr>
        <p:grpSpPr>
          <a:xfrm>
            <a:off x="9469339" y="8320534"/>
            <a:ext cx="7913042" cy="965001"/>
            <a:chOff x="0" y="0"/>
            <a:chExt cx="10550723" cy="1286668"/>
          </a:xfrm>
        </p:grpSpPr>
        <p:sp>
          <p:nvSpPr>
            <p:cNvPr id="28" name="Freeform 28"/>
            <p:cNvSpPr/>
            <p:nvPr/>
          </p:nvSpPr>
          <p:spPr>
            <a:xfrm>
              <a:off x="6350" y="6350"/>
              <a:ext cx="10537952" cy="1273937"/>
            </a:xfrm>
            <a:custGeom>
              <a:avLst/>
              <a:gdLst/>
              <a:ahLst/>
              <a:cxnLst/>
              <a:rect l="l" t="t" r="r" b="b"/>
              <a:pathLst>
                <a:path w="10537952" h="1273937">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id="29" name="Freeform 29"/>
            <p:cNvSpPr/>
            <p:nvPr/>
          </p:nvSpPr>
          <p:spPr>
            <a:xfrm>
              <a:off x="0" y="0"/>
              <a:ext cx="10550652" cy="1286637"/>
            </a:xfrm>
            <a:custGeom>
              <a:avLst/>
              <a:gdLst/>
              <a:ahLst/>
              <a:cxnLst/>
              <a:rect l="l" t="t" r="r" b="b"/>
              <a:pathLst>
                <a:path w="10550652" h="1286637">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id="30" name="TextBox 30"/>
          <p:cNvSpPr txBox="1"/>
          <p:nvPr/>
        </p:nvSpPr>
        <p:spPr>
          <a:xfrm>
            <a:off x="9746456" y="8597652"/>
            <a:ext cx="3285530" cy="385762"/>
          </a:xfrm>
          <a:prstGeom prst="rect">
            <a:avLst/>
          </a:prstGeom>
        </p:spPr>
        <p:txBody>
          <a:bodyPr lIns="0" tIns="0" rIns="0" bIns="0" rtlCol="0" anchor="t">
            <a:spAutoFit/>
          </a:bodyPr>
          <a:lstStyle/>
          <a:p>
            <a:pPr algn="l">
              <a:lnSpc>
                <a:spcPts val="3187"/>
              </a:lnSpc>
            </a:pPr>
            <a:r>
              <a:rPr lang="en-US" sz="2562">
                <a:solidFill>
                  <a:srgbClr val="404155"/>
                </a:solidFill>
                <a:latin typeface="Open Sauce"/>
                <a:ea typeface="Open Sauce"/>
                <a:cs typeface="Open Sauce"/>
                <a:sym typeface="Open Sauce"/>
              </a:rPr>
              <a:t>Transportation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Freeform 5" descr="preencoded.png"/>
          <p:cNvSpPr/>
          <p:nvPr/>
        </p:nvSpPr>
        <p:spPr>
          <a:xfrm>
            <a:off x="992238" y="2479328"/>
            <a:ext cx="7939088" cy="4906715"/>
          </a:xfrm>
          <a:custGeom>
            <a:avLst/>
            <a:gdLst/>
            <a:ahLst/>
            <a:cxnLst/>
            <a:rect l="l" t="t" r="r" b="b"/>
            <a:pathLst>
              <a:path w="7939088" h="4906715">
                <a:moveTo>
                  <a:pt x="0" y="0"/>
                </a:moveTo>
                <a:lnTo>
                  <a:pt x="7939087" y="0"/>
                </a:lnTo>
                <a:lnTo>
                  <a:pt x="7939087" y="4906714"/>
                </a:lnTo>
                <a:lnTo>
                  <a:pt x="0" y="4906714"/>
                </a:lnTo>
                <a:lnTo>
                  <a:pt x="0" y="0"/>
                </a:lnTo>
                <a:close/>
              </a:path>
            </a:pathLst>
          </a:custGeom>
          <a:blipFill>
            <a:blip r:embed="rId4"/>
            <a:stretch>
              <a:fillRect l="-43" r="-43"/>
            </a:stretch>
          </a:blipFill>
        </p:spPr>
      </p:sp>
      <p:sp>
        <p:nvSpPr>
          <p:cNvPr id="6" name="TextBox 6"/>
          <p:cNvSpPr txBox="1"/>
          <p:nvPr/>
        </p:nvSpPr>
        <p:spPr>
          <a:xfrm>
            <a:off x="992238" y="7721353"/>
            <a:ext cx="5989307"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Artificial Intelligence (AI)</a:t>
            </a:r>
          </a:p>
        </p:txBody>
      </p:sp>
      <p:sp>
        <p:nvSpPr>
          <p:cNvPr id="7" name="TextBox 7"/>
          <p:cNvSpPr txBox="1"/>
          <p:nvPr/>
        </p:nvSpPr>
        <p:spPr>
          <a:xfrm>
            <a:off x="992237" y="8267700"/>
            <a:ext cx="7939088" cy="86201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Machines carrying out tasks in a way we consider "intelligent".</a:t>
            </a:r>
          </a:p>
        </p:txBody>
      </p:sp>
      <p:sp>
        <p:nvSpPr>
          <p:cNvPr id="8" name="Freeform 8" descr="preencoded.png"/>
          <p:cNvSpPr/>
          <p:nvPr/>
        </p:nvSpPr>
        <p:spPr>
          <a:xfrm>
            <a:off x="9356526" y="2479328"/>
            <a:ext cx="7939236" cy="4906715"/>
          </a:xfrm>
          <a:custGeom>
            <a:avLst/>
            <a:gdLst/>
            <a:ahLst/>
            <a:cxnLst/>
            <a:rect l="l" t="t" r="r" b="b"/>
            <a:pathLst>
              <a:path w="7939236" h="4906715">
                <a:moveTo>
                  <a:pt x="0" y="0"/>
                </a:moveTo>
                <a:lnTo>
                  <a:pt x="7939236" y="0"/>
                </a:lnTo>
                <a:lnTo>
                  <a:pt x="7939236" y="4906714"/>
                </a:lnTo>
                <a:lnTo>
                  <a:pt x="0" y="4906714"/>
                </a:lnTo>
                <a:lnTo>
                  <a:pt x="0" y="0"/>
                </a:lnTo>
                <a:close/>
              </a:path>
            </a:pathLst>
          </a:custGeom>
          <a:blipFill>
            <a:blip r:embed="rId5"/>
            <a:stretch>
              <a:fillRect l="-42" r="-42"/>
            </a:stretch>
          </a:blipFill>
        </p:spPr>
      </p:sp>
      <p:sp>
        <p:nvSpPr>
          <p:cNvPr id="9" name="TextBox 9"/>
          <p:cNvSpPr txBox="1"/>
          <p:nvPr/>
        </p:nvSpPr>
        <p:spPr>
          <a:xfrm>
            <a:off x="9356526" y="7721353"/>
            <a:ext cx="5027245"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Machine Learning (ML)</a:t>
            </a:r>
          </a:p>
        </p:txBody>
      </p:sp>
      <p:sp>
        <p:nvSpPr>
          <p:cNvPr id="10" name="TextBox 10"/>
          <p:cNvSpPr txBox="1"/>
          <p:nvPr/>
        </p:nvSpPr>
        <p:spPr>
          <a:xfrm>
            <a:off x="9356526" y="8267700"/>
            <a:ext cx="7939236" cy="86201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Systems learning and improving from experience without explicit programming.</a:t>
            </a:r>
          </a:p>
        </p:txBody>
      </p:sp>
      <p:sp>
        <p:nvSpPr>
          <p:cNvPr id="11" name="Freeform 11"/>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992237" y="1277094"/>
            <a:ext cx="16784503" cy="693738"/>
          </a:xfrm>
          <a:prstGeom prst="rect">
            <a:avLst/>
          </a:prstGeom>
        </p:spPr>
        <p:txBody>
          <a:bodyPr lIns="0" tIns="0" rIns="0" bIns="0" rtlCol="0" anchor="t">
            <a:spAutoFit/>
          </a:bodyPr>
          <a:lstStyle/>
          <a:p>
            <a:pPr algn="l">
              <a:lnSpc>
                <a:spcPts val="5562"/>
              </a:lnSpc>
            </a:pPr>
            <a:r>
              <a:rPr lang="en-US" sz="4437">
                <a:solidFill>
                  <a:srgbClr val="1B1B27"/>
                </a:solidFill>
                <a:latin typeface="Libre Baskerville"/>
                <a:ea typeface="Libre Baskerville"/>
                <a:cs typeface="Libre Baskerville"/>
                <a:sym typeface="Libre Baskerville"/>
              </a:rPr>
              <a:t>How AI and ML are used in everyday life…</a:t>
            </a:r>
          </a:p>
        </p:txBody>
      </p:sp>
      <p:sp>
        <p:nvSpPr>
          <p:cNvPr id="6" name="Freeform 6" descr="preencoded.png"/>
          <p:cNvSpPr/>
          <p:nvPr/>
        </p:nvSpPr>
        <p:spPr>
          <a:xfrm>
            <a:off x="992238" y="2571899"/>
            <a:ext cx="5150941" cy="3183434"/>
          </a:xfrm>
          <a:custGeom>
            <a:avLst/>
            <a:gdLst/>
            <a:ahLst/>
            <a:cxnLst/>
            <a:rect l="l" t="t" r="r" b="b"/>
            <a:pathLst>
              <a:path w="5150941" h="3183434">
                <a:moveTo>
                  <a:pt x="0" y="0"/>
                </a:moveTo>
                <a:lnTo>
                  <a:pt x="5150941" y="0"/>
                </a:lnTo>
                <a:lnTo>
                  <a:pt x="5150941" y="3183433"/>
                </a:lnTo>
                <a:lnTo>
                  <a:pt x="0" y="3183433"/>
                </a:lnTo>
                <a:lnTo>
                  <a:pt x="0" y="0"/>
                </a:lnTo>
                <a:close/>
              </a:path>
            </a:pathLst>
          </a:custGeom>
          <a:blipFill>
            <a:blip r:embed="rId4"/>
            <a:stretch>
              <a:fillRect l="-52" r="-52"/>
            </a:stretch>
          </a:blipFill>
        </p:spPr>
      </p:sp>
      <p:sp>
        <p:nvSpPr>
          <p:cNvPr id="7" name="TextBox 7"/>
          <p:cNvSpPr txBox="1"/>
          <p:nvPr/>
        </p:nvSpPr>
        <p:spPr>
          <a:xfrm>
            <a:off x="992238" y="6090642"/>
            <a:ext cx="5576142"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Product Recommendations</a:t>
            </a:r>
          </a:p>
        </p:txBody>
      </p:sp>
      <p:sp>
        <p:nvSpPr>
          <p:cNvPr id="8" name="TextBox 8"/>
          <p:cNvSpPr txBox="1"/>
          <p:nvPr/>
        </p:nvSpPr>
        <p:spPr>
          <a:xfrm>
            <a:off x="992238" y="6636990"/>
            <a:ext cx="5150941"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Online retailers use ML algorithms to study your shopping habits and recommend products you're likely to enjoy.</a:t>
            </a:r>
          </a:p>
        </p:txBody>
      </p:sp>
      <p:sp>
        <p:nvSpPr>
          <p:cNvPr id="9" name="Freeform 9" descr="preencoded.png"/>
          <p:cNvSpPr/>
          <p:nvPr/>
        </p:nvSpPr>
        <p:spPr>
          <a:xfrm>
            <a:off x="6568380" y="2571899"/>
            <a:ext cx="5151090" cy="3183583"/>
          </a:xfrm>
          <a:custGeom>
            <a:avLst/>
            <a:gdLst/>
            <a:ahLst/>
            <a:cxnLst/>
            <a:rect l="l" t="t" r="r" b="b"/>
            <a:pathLst>
              <a:path w="5151090" h="3183583">
                <a:moveTo>
                  <a:pt x="0" y="0"/>
                </a:moveTo>
                <a:lnTo>
                  <a:pt x="5151090" y="0"/>
                </a:lnTo>
                <a:lnTo>
                  <a:pt x="5151090" y="3183582"/>
                </a:lnTo>
                <a:lnTo>
                  <a:pt x="0" y="3183582"/>
                </a:lnTo>
                <a:lnTo>
                  <a:pt x="0" y="0"/>
                </a:lnTo>
                <a:close/>
              </a:path>
            </a:pathLst>
          </a:custGeom>
          <a:blipFill>
            <a:blip r:embed="rId5"/>
            <a:stretch>
              <a:fillRect l="-53" r="-53"/>
            </a:stretch>
          </a:blipFill>
        </p:spPr>
      </p:sp>
      <p:sp>
        <p:nvSpPr>
          <p:cNvPr id="10" name="TextBox 10"/>
          <p:cNvSpPr txBox="1"/>
          <p:nvPr/>
        </p:nvSpPr>
        <p:spPr>
          <a:xfrm>
            <a:off x="6568380" y="6090791"/>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Fraud Detection</a:t>
            </a:r>
          </a:p>
        </p:txBody>
      </p:sp>
      <p:sp>
        <p:nvSpPr>
          <p:cNvPr id="11" name="TextBox 11"/>
          <p:cNvSpPr txBox="1"/>
          <p:nvPr/>
        </p:nvSpPr>
        <p:spPr>
          <a:xfrm>
            <a:off x="6568380" y="6637139"/>
            <a:ext cx="5151090"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Banks and financial institutions use AI to instantly spot fraudulent transactions, protecting your money from theft.</a:t>
            </a:r>
          </a:p>
        </p:txBody>
      </p:sp>
      <p:sp>
        <p:nvSpPr>
          <p:cNvPr id="12" name="Freeform 12" descr="preencoded.png"/>
          <p:cNvSpPr/>
          <p:nvPr/>
        </p:nvSpPr>
        <p:spPr>
          <a:xfrm>
            <a:off x="12144672" y="2571899"/>
            <a:ext cx="5150941" cy="3183434"/>
          </a:xfrm>
          <a:custGeom>
            <a:avLst/>
            <a:gdLst/>
            <a:ahLst/>
            <a:cxnLst/>
            <a:rect l="l" t="t" r="r" b="b"/>
            <a:pathLst>
              <a:path w="5150941" h="3183434">
                <a:moveTo>
                  <a:pt x="0" y="0"/>
                </a:moveTo>
                <a:lnTo>
                  <a:pt x="5150942" y="0"/>
                </a:lnTo>
                <a:lnTo>
                  <a:pt x="5150942" y="3183433"/>
                </a:lnTo>
                <a:lnTo>
                  <a:pt x="0" y="3183433"/>
                </a:lnTo>
                <a:lnTo>
                  <a:pt x="0" y="0"/>
                </a:lnTo>
                <a:close/>
              </a:path>
            </a:pathLst>
          </a:custGeom>
          <a:blipFill>
            <a:blip r:embed="rId6"/>
            <a:stretch>
              <a:fillRect l="-52" r="-52"/>
            </a:stretch>
          </a:blipFill>
        </p:spPr>
      </p:sp>
      <p:sp>
        <p:nvSpPr>
          <p:cNvPr id="13" name="TextBox 13"/>
          <p:cNvSpPr txBox="1"/>
          <p:nvPr/>
        </p:nvSpPr>
        <p:spPr>
          <a:xfrm>
            <a:off x="12144672" y="6090642"/>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Personal Assistants</a:t>
            </a:r>
          </a:p>
        </p:txBody>
      </p:sp>
      <p:sp>
        <p:nvSpPr>
          <p:cNvPr id="14" name="TextBox 14"/>
          <p:cNvSpPr txBox="1"/>
          <p:nvPr/>
        </p:nvSpPr>
        <p:spPr>
          <a:xfrm>
            <a:off x="12144672" y="6636990"/>
            <a:ext cx="5150941" cy="220503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AI-powered virtual assistants like Siri, Alexa, and Google Assistant can understand your requests and complete tasks, making your life easier.</a:t>
            </a:r>
          </a:p>
        </p:txBody>
      </p:sp>
      <p:sp>
        <p:nvSpPr>
          <p:cNvPr id="15" name="Freeform 15"/>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992237" y="1345257"/>
            <a:ext cx="15069518" cy="871537"/>
          </a:xfrm>
          <a:prstGeom prst="rect">
            <a:avLst/>
          </a:prstGeom>
        </p:spPr>
        <p:txBody>
          <a:bodyPr lIns="0" tIns="0" rIns="0" bIns="0" rtlCol="0" anchor="t">
            <a:spAutoFit/>
          </a:bodyPr>
          <a:lstStyle/>
          <a:p>
            <a:pPr algn="l">
              <a:lnSpc>
                <a:spcPts val="6937"/>
              </a:lnSpc>
            </a:pPr>
            <a:r>
              <a:rPr lang="en-US" sz="5562">
                <a:solidFill>
                  <a:srgbClr val="1B1B27"/>
                </a:solidFill>
                <a:latin typeface="Libre Baskerville"/>
                <a:ea typeface="Libre Baskerville"/>
                <a:cs typeface="Libre Baskerville"/>
                <a:sym typeface="Libre Baskerville"/>
              </a:rPr>
              <a:t>More AI and ML Examples..!</a:t>
            </a:r>
          </a:p>
        </p:txBody>
      </p:sp>
      <p:sp>
        <p:nvSpPr>
          <p:cNvPr id="6" name="Freeform 6" descr="preencoded.png"/>
          <p:cNvSpPr/>
          <p:nvPr/>
        </p:nvSpPr>
        <p:spPr>
          <a:xfrm>
            <a:off x="992238" y="2864495"/>
            <a:ext cx="3756869" cy="2321868"/>
          </a:xfrm>
          <a:custGeom>
            <a:avLst/>
            <a:gdLst/>
            <a:ahLst/>
            <a:cxnLst/>
            <a:rect l="l" t="t" r="r" b="b"/>
            <a:pathLst>
              <a:path w="3756869" h="2321868">
                <a:moveTo>
                  <a:pt x="0" y="0"/>
                </a:moveTo>
                <a:lnTo>
                  <a:pt x="3756868" y="0"/>
                </a:lnTo>
                <a:lnTo>
                  <a:pt x="3756868" y="2321867"/>
                </a:lnTo>
                <a:lnTo>
                  <a:pt x="0" y="2321867"/>
                </a:lnTo>
                <a:lnTo>
                  <a:pt x="0" y="0"/>
                </a:lnTo>
                <a:close/>
              </a:path>
            </a:pathLst>
          </a:custGeom>
          <a:blipFill>
            <a:blip r:embed="rId4"/>
            <a:stretch>
              <a:fillRect t="-101" b="-101"/>
            </a:stretch>
          </a:blipFill>
        </p:spPr>
      </p:sp>
      <p:sp>
        <p:nvSpPr>
          <p:cNvPr id="7" name="TextBox 7"/>
          <p:cNvSpPr txBox="1"/>
          <p:nvPr/>
        </p:nvSpPr>
        <p:spPr>
          <a:xfrm>
            <a:off x="992238" y="5521673"/>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Self-Driving Cars</a:t>
            </a:r>
          </a:p>
        </p:txBody>
      </p:sp>
      <p:sp>
        <p:nvSpPr>
          <p:cNvPr id="8" name="TextBox 8"/>
          <p:cNvSpPr txBox="1"/>
          <p:nvPr/>
        </p:nvSpPr>
        <p:spPr>
          <a:xfrm>
            <a:off x="992238" y="6068020"/>
            <a:ext cx="3756869" cy="265271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 and ML power autonomous vehicles to perceive their environment, make decisions, and navigate without human intervention.</a:t>
            </a:r>
          </a:p>
        </p:txBody>
      </p:sp>
      <p:sp>
        <p:nvSpPr>
          <p:cNvPr id="9" name="Freeform 9" descr="preencoded.png"/>
          <p:cNvSpPr/>
          <p:nvPr/>
        </p:nvSpPr>
        <p:spPr>
          <a:xfrm>
            <a:off x="5174308" y="2864495"/>
            <a:ext cx="3757018" cy="2321868"/>
          </a:xfrm>
          <a:custGeom>
            <a:avLst/>
            <a:gdLst/>
            <a:ahLst/>
            <a:cxnLst/>
            <a:rect l="l" t="t" r="r" b="b"/>
            <a:pathLst>
              <a:path w="3757018" h="2321868">
                <a:moveTo>
                  <a:pt x="0" y="0"/>
                </a:moveTo>
                <a:lnTo>
                  <a:pt x="3757017" y="0"/>
                </a:lnTo>
                <a:lnTo>
                  <a:pt x="3757017" y="2321867"/>
                </a:lnTo>
                <a:lnTo>
                  <a:pt x="0" y="2321867"/>
                </a:lnTo>
                <a:lnTo>
                  <a:pt x="0" y="0"/>
                </a:lnTo>
                <a:close/>
              </a:path>
            </a:pathLst>
          </a:custGeom>
          <a:blipFill>
            <a:blip r:embed="rId5"/>
            <a:stretch>
              <a:fillRect t="-103" b="-103"/>
            </a:stretch>
          </a:blipFill>
        </p:spPr>
      </p:sp>
      <p:sp>
        <p:nvSpPr>
          <p:cNvPr id="10" name="TextBox 10"/>
          <p:cNvSpPr txBox="1"/>
          <p:nvPr/>
        </p:nvSpPr>
        <p:spPr>
          <a:xfrm>
            <a:off x="5174308" y="5521673"/>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Medical Diagnoses</a:t>
            </a:r>
          </a:p>
        </p:txBody>
      </p:sp>
      <p:sp>
        <p:nvSpPr>
          <p:cNvPr id="11" name="TextBox 11"/>
          <p:cNvSpPr txBox="1"/>
          <p:nvPr/>
        </p:nvSpPr>
        <p:spPr>
          <a:xfrm>
            <a:off x="5174308" y="6068020"/>
            <a:ext cx="3757018" cy="220503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ML algorithms can analyze medical images and data to assist doctors in making more accurate and timely diagnoses.</a:t>
            </a:r>
          </a:p>
        </p:txBody>
      </p:sp>
      <p:sp>
        <p:nvSpPr>
          <p:cNvPr id="12" name="Freeform 12" descr="preencoded.png"/>
          <p:cNvSpPr/>
          <p:nvPr/>
        </p:nvSpPr>
        <p:spPr>
          <a:xfrm>
            <a:off x="9356526" y="2864495"/>
            <a:ext cx="3757018" cy="2321868"/>
          </a:xfrm>
          <a:custGeom>
            <a:avLst/>
            <a:gdLst/>
            <a:ahLst/>
            <a:cxnLst/>
            <a:rect l="l" t="t" r="r" b="b"/>
            <a:pathLst>
              <a:path w="3757018" h="2321868">
                <a:moveTo>
                  <a:pt x="0" y="0"/>
                </a:moveTo>
                <a:lnTo>
                  <a:pt x="3757018" y="0"/>
                </a:lnTo>
                <a:lnTo>
                  <a:pt x="3757018" y="2321867"/>
                </a:lnTo>
                <a:lnTo>
                  <a:pt x="0" y="2321867"/>
                </a:lnTo>
                <a:lnTo>
                  <a:pt x="0" y="0"/>
                </a:lnTo>
                <a:close/>
              </a:path>
            </a:pathLst>
          </a:custGeom>
          <a:blipFill>
            <a:blip r:embed="rId6"/>
            <a:stretch>
              <a:fillRect t="-103" b="-103"/>
            </a:stretch>
          </a:blipFill>
        </p:spPr>
      </p:sp>
      <p:sp>
        <p:nvSpPr>
          <p:cNvPr id="13" name="TextBox 13"/>
          <p:cNvSpPr txBox="1"/>
          <p:nvPr/>
        </p:nvSpPr>
        <p:spPr>
          <a:xfrm>
            <a:off x="9356526" y="5521673"/>
            <a:ext cx="3550543"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Predictive Analytics</a:t>
            </a:r>
          </a:p>
        </p:txBody>
      </p:sp>
      <p:sp>
        <p:nvSpPr>
          <p:cNvPr id="14" name="TextBox 14"/>
          <p:cNvSpPr txBox="1"/>
          <p:nvPr/>
        </p:nvSpPr>
        <p:spPr>
          <a:xfrm>
            <a:off x="9356526" y="6068020"/>
            <a:ext cx="3757018"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 and ML identify patterns in data to make predictions about future events, trends, and behaviors.</a:t>
            </a:r>
          </a:p>
        </p:txBody>
      </p:sp>
      <p:sp>
        <p:nvSpPr>
          <p:cNvPr id="15" name="Freeform 15" descr="preencoded.png"/>
          <p:cNvSpPr/>
          <p:nvPr/>
        </p:nvSpPr>
        <p:spPr>
          <a:xfrm>
            <a:off x="13538746" y="2864495"/>
            <a:ext cx="3757017" cy="2321868"/>
          </a:xfrm>
          <a:custGeom>
            <a:avLst/>
            <a:gdLst/>
            <a:ahLst/>
            <a:cxnLst/>
            <a:rect l="l" t="t" r="r" b="b"/>
            <a:pathLst>
              <a:path w="3757017" h="2321868">
                <a:moveTo>
                  <a:pt x="0" y="0"/>
                </a:moveTo>
                <a:lnTo>
                  <a:pt x="3757018" y="0"/>
                </a:lnTo>
                <a:lnTo>
                  <a:pt x="3757018" y="2321867"/>
                </a:lnTo>
                <a:lnTo>
                  <a:pt x="0" y="2321867"/>
                </a:lnTo>
                <a:lnTo>
                  <a:pt x="0" y="0"/>
                </a:lnTo>
                <a:close/>
              </a:path>
            </a:pathLst>
          </a:custGeom>
          <a:blipFill>
            <a:blip r:embed="rId7"/>
            <a:stretch>
              <a:fillRect t="-103" b="-103"/>
            </a:stretch>
          </a:blipFill>
        </p:spPr>
      </p:sp>
      <p:sp>
        <p:nvSpPr>
          <p:cNvPr id="16" name="TextBox 16"/>
          <p:cNvSpPr txBox="1"/>
          <p:nvPr/>
        </p:nvSpPr>
        <p:spPr>
          <a:xfrm>
            <a:off x="13538746" y="5521673"/>
            <a:ext cx="3757017" cy="858838"/>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Personalized Experiences</a:t>
            </a:r>
          </a:p>
        </p:txBody>
      </p:sp>
      <p:sp>
        <p:nvSpPr>
          <p:cNvPr id="17" name="TextBox 17"/>
          <p:cNvSpPr txBox="1"/>
          <p:nvPr/>
        </p:nvSpPr>
        <p:spPr>
          <a:xfrm>
            <a:off x="13538746" y="6510933"/>
            <a:ext cx="3757017" cy="220503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AI-powered systems tailor content, recommendations, and interactions to each user's preferences and needs.</a:t>
            </a:r>
          </a:p>
        </p:txBody>
      </p:sp>
      <p:sp>
        <p:nvSpPr>
          <p:cNvPr id="18" name="Freeform 18"/>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8"/>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992237" y="1405681"/>
            <a:ext cx="14086294" cy="871537"/>
          </a:xfrm>
          <a:prstGeom prst="rect">
            <a:avLst/>
          </a:prstGeom>
        </p:spPr>
        <p:txBody>
          <a:bodyPr lIns="0" tIns="0" rIns="0" bIns="0" rtlCol="0" anchor="t">
            <a:spAutoFit/>
          </a:bodyPr>
          <a:lstStyle/>
          <a:p>
            <a:pPr algn="l">
              <a:lnSpc>
                <a:spcPts val="6937"/>
              </a:lnSpc>
            </a:pPr>
            <a:r>
              <a:rPr lang="en-US" sz="5562">
                <a:solidFill>
                  <a:srgbClr val="1B1B27"/>
                </a:solidFill>
                <a:latin typeface="Libre Baskerville"/>
                <a:ea typeface="Libre Baskerville"/>
                <a:cs typeface="Libre Baskerville"/>
                <a:sym typeface="Libre Baskerville"/>
              </a:rPr>
              <a:t>Types of Learning in ML</a:t>
            </a:r>
          </a:p>
        </p:txBody>
      </p:sp>
      <p:sp>
        <p:nvSpPr>
          <p:cNvPr id="6" name="Freeform 6" descr="preencoded.png"/>
          <p:cNvSpPr/>
          <p:nvPr/>
        </p:nvSpPr>
        <p:spPr>
          <a:xfrm>
            <a:off x="992238" y="2887266"/>
            <a:ext cx="5150941" cy="3183434"/>
          </a:xfrm>
          <a:custGeom>
            <a:avLst/>
            <a:gdLst/>
            <a:ahLst/>
            <a:cxnLst/>
            <a:rect l="l" t="t" r="r" b="b"/>
            <a:pathLst>
              <a:path w="5150941" h="3183434">
                <a:moveTo>
                  <a:pt x="0" y="0"/>
                </a:moveTo>
                <a:lnTo>
                  <a:pt x="5150941" y="0"/>
                </a:lnTo>
                <a:lnTo>
                  <a:pt x="5150941" y="3183434"/>
                </a:lnTo>
                <a:lnTo>
                  <a:pt x="0" y="3183434"/>
                </a:lnTo>
                <a:lnTo>
                  <a:pt x="0" y="0"/>
                </a:lnTo>
                <a:close/>
              </a:path>
            </a:pathLst>
          </a:custGeom>
          <a:blipFill>
            <a:blip r:embed="rId4"/>
            <a:stretch>
              <a:fillRect l="-52" r="-52"/>
            </a:stretch>
          </a:blipFill>
        </p:spPr>
      </p:sp>
      <p:sp>
        <p:nvSpPr>
          <p:cNvPr id="7" name="TextBox 7"/>
          <p:cNvSpPr txBox="1"/>
          <p:nvPr/>
        </p:nvSpPr>
        <p:spPr>
          <a:xfrm>
            <a:off x="992238" y="6406009"/>
            <a:ext cx="4654728"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Supervised Learning</a:t>
            </a:r>
          </a:p>
        </p:txBody>
      </p:sp>
      <p:sp>
        <p:nvSpPr>
          <p:cNvPr id="8" name="TextBox 8"/>
          <p:cNvSpPr txBox="1"/>
          <p:nvPr/>
        </p:nvSpPr>
        <p:spPr>
          <a:xfrm>
            <a:off x="992238" y="6952357"/>
            <a:ext cx="5150941"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The algorithm learns to map inputs to outputs by being trained on a labeled dataset.</a:t>
            </a:r>
          </a:p>
        </p:txBody>
      </p:sp>
      <p:sp>
        <p:nvSpPr>
          <p:cNvPr id="9" name="Freeform 9" descr="preencoded.png"/>
          <p:cNvSpPr/>
          <p:nvPr/>
        </p:nvSpPr>
        <p:spPr>
          <a:xfrm>
            <a:off x="6568380" y="2887266"/>
            <a:ext cx="5151090" cy="3183582"/>
          </a:xfrm>
          <a:custGeom>
            <a:avLst/>
            <a:gdLst/>
            <a:ahLst/>
            <a:cxnLst/>
            <a:rect l="l" t="t" r="r" b="b"/>
            <a:pathLst>
              <a:path w="5151090" h="3183582">
                <a:moveTo>
                  <a:pt x="0" y="0"/>
                </a:moveTo>
                <a:lnTo>
                  <a:pt x="5151090" y="0"/>
                </a:lnTo>
                <a:lnTo>
                  <a:pt x="5151090" y="3183583"/>
                </a:lnTo>
                <a:lnTo>
                  <a:pt x="0" y="3183583"/>
                </a:lnTo>
                <a:lnTo>
                  <a:pt x="0" y="0"/>
                </a:lnTo>
                <a:close/>
              </a:path>
            </a:pathLst>
          </a:custGeom>
          <a:blipFill>
            <a:blip r:embed="rId5"/>
            <a:stretch>
              <a:fillRect l="-53" r="-53"/>
            </a:stretch>
          </a:blipFill>
        </p:spPr>
      </p:sp>
      <p:sp>
        <p:nvSpPr>
          <p:cNvPr id="10" name="TextBox 10"/>
          <p:cNvSpPr txBox="1"/>
          <p:nvPr/>
        </p:nvSpPr>
        <p:spPr>
          <a:xfrm>
            <a:off x="6568380" y="6406157"/>
            <a:ext cx="5151090"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Unsupervised Learning</a:t>
            </a:r>
          </a:p>
        </p:txBody>
      </p:sp>
      <p:sp>
        <p:nvSpPr>
          <p:cNvPr id="11" name="TextBox 11"/>
          <p:cNvSpPr txBox="1"/>
          <p:nvPr/>
        </p:nvSpPr>
        <p:spPr>
          <a:xfrm>
            <a:off x="6568380" y="6952506"/>
            <a:ext cx="5151090" cy="130968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The algorithm discovers patterns and relationships in unlabeled data without any specific goal or target.</a:t>
            </a:r>
          </a:p>
        </p:txBody>
      </p:sp>
      <p:sp>
        <p:nvSpPr>
          <p:cNvPr id="12" name="Freeform 12" descr="preencoded.png"/>
          <p:cNvSpPr/>
          <p:nvPr/>
        </p:nvSpPr>
        <p:spPr>
          <a:xfrm>
            <a:off x="12144672" y="2887266"/>
            <a:ext cx="5150941" cy="3183434"/>
          </a:xfrm>
          <a:custGeom>
            <a:avLst/>
            <a:gdLst/>
            <a:ahLst/>
            <a:cxnLst/>
            <a:rect l="l" t="t" r="r" b="b"/>
            <a:pathLst>
              <a:path w="5150941" h="3183434">
                <a:moveTo>
                  <a:pt x="0" y="0"/>
                </a:moveTo>
                <a:lnTo>
                  <a:pt x="5150942" y="0"/>
                </a:lnTo>
                <a:lnTo>
                  <a:pt x="5150942" y="3183434"/>
                </a:lnTo>
                <a:lnTo>
                  <a:pt x="0" y="3183434"/>
                </a:lnTo>
                <a:lnTo>
                  <a:pt x="0" y="0"/>
                </a:lnTo>
                <a:close/>
              </a:path>
            </a:pathLst>
          </a:custGeom>
          <a:blipFill>
            <a:blip r:embed="rId6"/>
            <a:stretch>
              <a:fillRect l="-52" r="-52"/>
            </a:stretch>
          </a:blipFill>
        </p:spPr>
      </p:sp>
      <p:sp>
        <p:nvSpPr>
          <p:cNvPr id="13" name="TextBox 13"/>
          <p:cNvSpPr txBox="1"/>
          <p:nvPr/>
        </p:nvSpPr>
        <p:spPr>
          <a:xfrm>
            <a:off x="12144673" y="6406009"/>
            <a:ext cx="5150941"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Reinforcement Learning</a:t>
            </a:r>
          </a:p>
        </p:txBody>
      </p:sp>
      <p:sp>
        <p:nvSpPr>
          <p:cNvPr id="14" name="TextBox 14"/>
          <p:cNvSpPr txBox="1"/>
          <p:nvPr/>
        </p:nvSpPr>
        <p:spPr>
          <a:xfrm>
            <a:off x="12144672" y="6952357"/>
            <a:ext cx="5150941"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The algorithm learns by taking actions in an environment and receiving rewards or penalties to maximize a specific outcome.</a:t>
            </a:r>
          </a:p>
        </p:txBody>
      </p:sp>
      <p:sp>
        <p:nvSpPr>
          <p:cNvPr id="15" name="Freeform 15"/>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2412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3338057" y="3143073"/>
            <a:ext cx="5670649" cy="693738"/>
          </a:xfrm>
          <a:prstGeom prst="rect">
            <a:avLst/>
          </a:prstGeom>
        </p:spPr>
        <p:txBody>
          <a:bodyPr lIns="0" tIns="0" rIns="0" bIns="0" rtlCol="0" anchor="t">
            <a:spAutoFit/>
          </a:bodyPr>
          <a:lstStyle/>
          <a:p>
            <a:pPr algn="l">
              <a:lnSpc>
                <a:spcPts val="5562"/>
              </a:lnSpc>
            </a:pPr>
            <a:r>
              <a:rPr lang="en-US" sz="4437">
                <a:solidFill>
                  <a:srgbClr val="1B1B27"/>
                </a:solidFill>
                <a:latin typeface="Libre Baskerville"/>
                <a:ea typeface="Libre Baskerville"/>
                <a:cs typeface="Libre Baskerville"/>
                <a:sym typeface="Libre Baskerville"/>
              </a:rPr>
              <a:t>Key Differences </a:t>
            </a:r>
          </a:p>
        </p:txBody>
      </p:sp>
      <p:sp>
        <p:nvSpPr>
          <p:cNvPr id="7" name="TextBox 7"/>
          <p:cNvSpPr txBox="1"/>
          <p:nvPr/>
        </p:nvSpPr>
        <p:spPr>
          <a:xfrm>
            <a:off x="119557" y="4314527"/>
            <a:ext cx="3560665" cy="379775"/>
          </a:xfrm>
          <a:prstGeom prst="rect">
            <a:avLst/>
          </a:prstGeom>
        </p:spPr>
        <p:txBody>
          <a:bodyPr lIns="0" tIns="0" rIns="0" bIns="0" rtlCol="0" anchor="t">
            <a:spAutoFit/>
          </a:bodyPr>
          <a:lstStyle/>
          <a:p>
            <a:pPr algn="ctr">
              <a:lnSpc>
                <a:spcPts val="3294"/>
              </a:lnSpc>
            </a:pPr>
            <a:r>
              <a:rPr lang="en-US" sz="2049" b="1">
                <a:solidFill>
                  <a:srgbClr val="404155"/>
                </a:solidFill>
                <a:latin typeface="Libre Baskerville Bold"/>
                <a:ea typeface="Libre Baskerville Bold"/>
                <a:cs typeface="Libre Baskerville Bold"/>
                <a:sym typeface="Libre Baskerville Bold"/>
              </a:rPr>
              <a:t>Supervised Learning</a:t>
            </a:r>
          </a:p>
        </p:txBody>
      </p:sp>
      <p:sp>
        <p:nvSpPr>
          <p:cNvPr id="8" name="TextBox 8"/>
          <p:cNvSpPr txBox="1"/>
          <p:nvPr/>
        </p:nvSpPr>
        <p:spPr>
          <a:xfrm>
            <a:off x="650072" y="4811017"/>
            <a:ext cx="2687985" cy="1456917"/>
          </a:xfrm>
          <a:prstGeom prst="rect">
            <a:avLst/>
          </a:prstGeom>
        </p:spPr>
        <p:txBody>
          <a:bodyPr lIns="0" tIns="0" rIns="0" bIns="0" rtlCol="0" anchor="t">
            <a:spAutoFit/>
          </a:bodyPr>
          <a:lstStyle/>
          <a:p>
            <a:pPr algn="ctr">
              <a:lnSpc>
                <a:spcPts val="2973"/>
              </a:lnSpc>
            </a:pPr>
            <a:r>
              <a:rPr lang="en-US" sz="1850">
                <a:solidFill>
                  <a:srgbClr val="404155"/>
                </a:solidFill>
                <a:latin typeface="Open Sauce"/>
                <a:ea typeface="Open Sauce"/>
                <a:cs typeface="Open Sauce"/>
                <a:sym typeface="Open Sauce"/>
              </a:rPr>
              <a:t>Requires labeled training data. Focuses on predicting known outcomes.</a:t>
            </a:r>
          </a:p>
        </p:txBody>
      </p:sp>
      <p:sp>
        <p:nvSpPr>
          <p:cNvPr id="9" name="TextBox 9"/>
          <p:cNvSpPr txBox="1"/>
          <p:nvPr/>
        </p:nvSpPr>
        <p:spPr>
          <a:xfrm>
            <a:off x="3753892" y="4337932"/>
            <a:ext cx="3861198" cy="379775"/>
          </a:xfrm>
          <a:prstGeom prst="rect">
            <a:avLst/>
          </a:prstGeom>
        </p:spPr>
        <p:txBody>
          <a:bodyPr lIns="0" tIns="0" rIns="0" bIns="0" rtlCol="0" anchor="t">
            <a:spAutoFit/>
          </a:bodyPr>
          <a:lstStyle/>
          <a:p>
            <a:pPr algn="ctr">
              <a:lnSpc>
                <a:spcPts val="3294"/>
              </a:lnSpc>
            </a:pPr>
            <a:r>
              <a:rPr lang="en-US" sz="2049" b="1">
                <a:solidFill>
                  <a:srgbClr val="404155"/>
                </a:solidFill>
                <a:latin typeface="Libre Baskerville Bold"/>
                <a:ea typeface="Libre Baskerville Bold"/>
                <a:cs typeface="Libre Baskerville Bold"/>
                <a:sym typeface="Libre Baskerville Bold"/>
              </a:rPr>
              <a:t>Unsupervised Learning</a:t>
            </a:r>
          </a:p>
        </p:txBody>
      </p:sp>
      <p:sp>
        <p:nvSpPr>
          <p:cNvPr id="10" name="TextBox 10"/>
          <p:cNvSpPr txBox="1"/>
          <p:nvPr/>
        </p:nvSpPr>
        <p:spPr>
          <a:xfrm>
            <a:off x="4090607" y="4811017"/>
            <a:ext cx="2889648" cy="1828392"/>
          </a:xfrm>
          <a:prstGeom prst="rect">
            <a:avLst/>
          </a:prstGeom>
        </p:spPr>
        <p:txBody>
          <a:bodyPr lIns="0" tIns="0" rIns="0" bIns="0" rtlCol="0" anchor="t">
            <a:spAutoFit/>
          </a:bodyPr>
          <a:lstStyle/>
          <a:p>
            <a:pPr algn="ctr">
              <a:lnSpc>
                <a:spcPts val="2973"/>
              </a:lnSpc>
            </a:pPr>
            <a:r>
              <a:rPr lang="en-US" sz="1850">
                <a:solidFill>
                  <a:srgbClr val="404155"/>
                </a:solidFill>
                <a:latin typeface="Open Sauce"/>
                <a:ea typeface="Open Sauce"/>
                <a:cs typeface="Open Sauce"/>
                <a:sym typeface="Open Sauce"/>
              </a:rPr>
              <a:t>Discovers hidden patterns in unlabeled data. Identifies intrinsic structures and relationships.</a:t>
            </a:r>
          </a:p>
        </p:txBody>
      </p:sp>
      <p:sp>
        <p:nvSpPr>
          <p:cNvPr id="11" name="TextBox 11"/>
          <p:cNvSpPr txBox="1"/>
          <p:nvPr/>
        </p:nvSpPr>
        <p:spPr>
          <a:xfrm>
            <a:off x="7615090" y="4328407"/>
            <a:ext cx="3912261" cy="412705"/>
          </a:xfrm>
          <a:prstGeom prst="rect">
            <a:avLst/>
          </a:prstGeom>
        </p:spPr>
        <p:txBody>
          <a:bodyPr lIns="0" tIns="0" rIns="0" bIns="0" rtlCol="0" anchor="t">
            <a:spAutoFit/>
          </a:bodyPr>
          <a:lstStyle/>
          <a:p>
            <a:pPr algn="ctr">
              <a:lnSpc>
                <a:spcPts val="3455"/>
              </a:lnSpc>
            </a:pPr>
            <a:r>
              <a:rPr lang="en-US" sz="2149" b="1">
                <a:solidFill>
                  <a:srgbClr val="404155"/>
                </a:solidFill>
                <a:latin typeface="Libre Baskerville Bold"/>
                <a:ea typeface="Libre Baskerville Bold"/>
                <a:cs typeface="Libre Baskerville Bold"/>
                <a:sym typeface="Libre Baskerville Bold"/>
              </a:rPr>
              <a:t>Reinforcement Learning</a:t>
            </a:r>
          </a:p>
        </p:txBody>
      </p:sp>
      <p:sp>
        <p:nvSpPr>
          <p:cNvPr id="12" name="TextBox 12"/>
          <p:cNvSpPr txBox="1"/>
          <p:nvPr/>
        </p:nvSpPr>
        <p:spPr>
          <a:xfrm>
            <a:off x="8108454" y="4811017"/>
            <a:ext cx="2484239" cy="1828392"/>
          </a:xfrm>
          <a:prstGeom prst="rect">
            <a:avLst/>
          </a:prstGeom>
        </p:spPr>
        <p:txBody>
          <a:bodyPr lIns="0" tIns="0" rIns="0" bIns="0" rtlCol="0" anchor="t">
            <a:spAutoFit/>
          </a:bodyPr>
          <a:lstStyle/>
          <a:p>
            <a:pPr algn="ctr">
              <a:lnSpc>
                <a:spcPts val="2973"/>
              </a:lnSpc>
            </a:pPr>
            <a:r>
              <a:rPr lang="en-US" sz="1850">
                <a:solidFill>
                  <a:srgbClr val="404155"/>
                </a:solidFill>
                <a:latin typeface="Open Sauce"/>
                <a:ea typeface="Open Sauce"/>
                <a:cs typeface="Open Sauce"/>
                <a:sym typeface="Open Sauce"/>
              </a:rPr>
              <a:t>Learns by trial-and-error interactions with an environment. Maximizes a reward signal.</a:t>
            </a:r>
          </a:p>
        </p:txBody>
      </p:sp>
      <p:sp>
        <p:nvSpPr>
          <p:cNvPr id="13" name="Freeform 13"/>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833568" y="1503925"/>
            <a:ext cx="15130279" cy="871537"/>
          </a:xfrm>
          <a:prstGeom prst="rect">
            <a:avLst/>
          </a:prstGeom>
        </p:spPr>
        <p:txBody>
          <a:bodyPr lIns="0" tIns="0" rIns="0" bIns="0" rtlCol="0" anchor="t">
            <a:spAutoFit/>
          </a:bodyPr>
          <a:lstStyle/>
          <a:p>
            <a:pPr algn="l">
              <a:lnSpc>
                <a:spcPts val="6937"/>
              </a:lnSpc>
            </a:pPr>
            <a:r>
              <a:rPr lang="en-US" sz="5562">
                <a:solidFill>
                  <a:srgbClr val="1B1B27"/>
                </a:solidFill>
                <a:latin typeface="Libre Baskerville"/>
                <a:ea typeface="Libre Baskerville"/>
                <a:cs typeface="Libre Baskerville"/>
                <a:sym typeface="Libre Baskerville"/>
              </a:rPr>
              <a:t>Key Concepts and Terminologies</a:t>
            </a:r>
          </a:p>
        </p:txBody>
      </p:sp>
      <p:sp>
        <p:nvSpPr>
          <p:cNvPr id="6" name="Freeform 6" descr="preencoded.png"/>
          <p:cNvSpPr/>
          <p:nvPr/>
        </p:nvSpPr>
        <p:spPr>
          <a:xfrm>
            <a:off x="992238" y="3091309"/>
            <a:ext cx="3756869" cy="2321867"/>
          </a:xfrm>
          <a:custGeom>
            <a:avLst/>
            <a:gdLst/>
            <a:ahLst/>
            <a:cxnLst/>
            <a:rect l="l" t="t" r="r" b="b"/>
            <a:pathLst>
              <a:path w="3756869" h="2321867">
                <a:moveTo>
                  <a:pt x="0" y="0"/>
                </a:moveTo>
                <a:lnTo>
                  <a:pt x="3756868" y="0"/>
                </a:lnTo>
                <a:lnTo>
                  <a:pt x="3756868" y="2321867"/>
                </a:lnTo>
                <a:lnTo>
                  <a:pt x="0" y="2321867"/>
                </a:lnTo>
                <a:lnTo>
                  <a:pt x="0" y="0"/>
                </a:lnTo>
                <a:close/>
              </a:path>
            </a:pathLst>
          </a:custGeom>
          <a:blipFill>
            <a:blip r:embed="rId4"/>
            <a:stretch>
              <a:fillRect t="-101" b="-101"/>
            </a:stretch>
          </a:blipFill>
        </p:spPr>
      </p:sp>
      <p:sp>
        <p:nvSpPr>
          <p:cNvPr id="7" name="TextBox 7"/>
          <p:cNvSpPr txBox="1"/>
          <p:nvPr/>
        </p:nvSpPr>
        <p:spPr>
          <a:xfrm>
            <a:off x="992238" y="5748486"/>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Algorithms</a:t>
            </a:r>
          </a:p>
        </p:txBody>
      </p:sp>
      <p:sp>
        <p:nvSpPr>
          <p:cNvPr id="8" name="TextBox 8"/>
          <p:cNvSpPr txBox="1"/>
          <p:nvPr/>
        </p:nvSpPr>
        <p:spPr>
          <a:xfrm>
            <a:off x="992238" y="6294835"/>
            <a:ext cx="3756869"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Step-by-step procedures for calculations and decision-making processes.</a:t>
            </a:r>
          </a:p>
        </p:txBody>
      </p:sp>
      <p:sp>
        <p:nvSpPr>
          <p:cNvPr id="9" name="Freeform 9" descr="preencoded.png"/>
          <p:cNvSpPr/>
          <p:nvPr/>
        </p:nvSpPr>
        <p:spPr>
          <a:xfrm>
            <a:off x="5174308" y="3091309"/>
            <a:ext cx="3757018" cy="2321867"/>
          </a:xfrm>
          <a:custGeom>
            <a:avLst/>
            <a:gdLst/>
            <a:ahLst/>
            <a:cxnLst/>
            <a:rect l="l" t="t" r="r" b="b"/>
            <a:pathLst>
              <a:path w="3757018" h="2321867">
                <a:moveTo>
                  <a:pt x="0" y="0"/>
                </a:moveTo>
                <a:lnTo>
                  <a:pt x="3757017" y="0"/>
                </a:lnTo>
                <a:lnTo>
                  <a:pt x="3757017" y="2321867"/>
                </a:lnTo>
                <a:lnTo>
                  <a:pt x="0" y="2321867"/>
                </a:lnTo>
                <a:lnTo>
                  <a:pt x="0" y="0"/>
                </a:lnTo>
                <a:close/>
              </a:path>
            </a:pathLst>
          </a:custGeom>
          <a:blipFill>
            <a:blip r:embed="rId5"/>
            <a:stretch>
              <a:fillRect t="-103" b="-103"/>
            </a:stretch>
          </a:blipFill>
        </p:spPr>
      </p:sp>
      <p:sp>
        <p:nvSpPr>
          <p:cNvPr id="10" name="TextBox 10"/>
          <p:cNvSpPr txBox="1"/>
          <p:nvPr/>
        </p:nvSpPr>
        <p:spPr>
          <a:xfrm>
            <a:off x="5174308" y="5748486"/>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Model</a:t>
            </a:r>
          </a:p>
        </p:txBody>
      </p:sp>
      <p:sp>
        <p:nvSpPr>
          <p:cNvPr id="11" name="TextBox 11"/>
          <p:cNvSpPr txBox="1"/>
          <p:nvPr/>
        </p:nvSpPr>
        <p:spPr>
          <a:xfrm>
            <a:off x="5174308" y="6294835"/>
            <a:ext cx="3757018"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Mathematical representation of real world processes used in predicting outcomes.</a:t>
            </a:r>
          </a:p>
        </p:txBody>
      </p:sp>
      <p:sp>
        <p:nvSpPr>
          <p:cNvPr id="12" name="Freeform 12" descr="preencoded.png"/>
          <p:cNvSpPr/>
          <p:nvPr/>
        </p:nvSpPr>
        <p:spPr>
          <a:xfrm>
            <a:off x="9356526" y="3091309"/>
            <a:ext cx="3757018" cy="2321867"/>
          </a:xfrm>
          <a:custGeom>
            <a:avLst/>
            <a:gdLst/>
            <a:ahLst/>
            <a:cxnLst/>
            <a:rect l="l" t="t" r="r" b="b"/>
            <a:pathLst>
              <a:path w="3757018" h="2321867">
                <a:moveTo>
                  <a:pt x="0" y="0"/>
                </a:moveTo>
                <a:lnTo>
                  <a:pt x="3757018" y="0"/>
                </a:lnTo>
                <a:lnTo>
                  <a:pt x="3757018" y="2321867"/>
                </a:lnTo>
                <a:lnTo>
                  <a:pt x="0" y="2321867"/>
                </a:lnTo>
                <a:lnTo>
                  <a:pt x="0" y="0"/>
                </a:lnTo>
                <a:close/>
              </a:path>
            </a:pathLst>
          </a:custGeom>
          <a:blipFill>
            <a:blip r:embed="rId6"/>
            <a:stretch>
              <a:fillRect t="-103" b="-103"/>
            </a:stretch>
          </a:blipFill>
        </p:spPr>
      </p:sp>
      <p:sp>
        <p:nvSpPr>
          <p:cNvPr id="13" name="TextBox 13"/>
          <p:cNvSpPr txBox="1"/>
          <p:nvPr/>
        </p:nvSpPr>
        <p:spPr>
          <a:xfrm>
            <a:off x="9356526" y="5748486"/>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Training Data</a:t>
            </a:r>
          </a:p>
        </p:txBody>
      </p:sp>
      <p:sp>
        <p:nvSpPr>
          <p:cNvPr id="14" name="TextBox 14"/>
          <p:cNvSpPr txBox="1"/>
          <p:nvPr/>
        </p:nvSpPr>
        <p:spPr>
          <a:xfrm>
            <a:off x="9356526" y="6294835"/>
            <a:ext cx="3757018" cy="1757363"/>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The dataset utilized to teach and adjust the model's parameters during the learning phase.</a:t>
            </a:r>
          </a:p>
        </p:txBody>
      </p:sp>
      <p:sp>
        <p:nvSpPr>
          <p:cNvPr id="15" name="Freeform 15" descr="preencoded.png"/>
          <p:cNvSpPr/>
          <p:nvPr/>
        </p:nvSpPr>
        <p:spPr>
          <a:xfrm>
            <a:off x="13538746" y="3091309"/>
            <a:ext cx="3757017" cy="2321867"/>
          </a:xfrm>
          <a:custGeom>
            <a:avLst/>
            <a:gdLst/>
            <a:ahLst/>
            <a:cxnLst/>
            <a:rect l="l" t="t" r="r" b="b"/>
            <a:pathLst>
              <a:path w="3757017" h="2321867">
                <a:moveTo>
                  <a:pt x="0" y="0"/>
                </a:moveTo>
                <a:lnTo>
                  <a:pt x="3757018" y="0"/>
                </a:lnTo>
                <a:lnTo>
                  <a:pt x="3757018" y="2321867"/>
                </a:lnTo>
                <a:lnTo>
                  <a:pt x="0" y="2321867"/>
                </a:lnTo>
                <a:lnTo>
                  <a:pt x="0" y="0"/>
                </a:lnTo>
                <a:close/>
              </a:path>
            </a:pathLst>
          </a:custGeom>
          <a:blipFill>
            <a:blip r:embed="rId7"/>
            <a:stretch>
              <a:fillRect t="-103" b="-103"/>
            </a:stretch>
          </a:blipFill>
        </p:spPr>
      </p:sp>
      <p:sp>
        <p:nvSpPr>
          <p:cNvPr id="16" name="TextBox 16"/>
          <p:cNvSpPr txBox="1"/>
          <p:nvPr/>
        </p:nvSpPr>
        <p:spPr>
          <a:xfrm>
            <a:off x="13538746" y="5748486"/>
            <a:ext cx="3544044" cy="430212"/>
          </a:xfrm>
          <a:prstGeom prst="rect">
            <a:avLst/>
          </a:prstGeom>
        </p:spPr>
        <p:txBody>
          <a:bodyPr lIns="0" tIns="0" rIns="0" bIns="0" rtlCol="0" anchor="t">
            <a:spAutoFit/>
          </a:bodyPr>
          <a:lstStyle/>
          <a:p>
            <a:pPr algn="l">
              <a:lnSpc>
                <a:spcPts val="3437"/>
              </a:lnSpc>
            </a:pPr>
            <a:r>
              <a:rPr lang="en-US" sz="2750">
                <a:solidFill>
                  <a:srgbClr val="404155"/>
                </a:solidFill>
                <a:latin typeface="Libre Baskerville"/>
                <a:ea typeface="Libre Baskerville"/>
                <a:cs typeface="Libre Baskerville"/>
                <a:sym typeface="Libre Baskerville"/>
              </a:rPr>
              <a:t>Testing Data</a:t>
            </a:r>
          </a:p>
        </p:txBody>
      </p:sp>
      <p:sp>
        <p:nvSpPr>
          <p:cNvPr id="17" name="TextBox 17"/>
          <p:cNvSpPr txBox="1"/>
          <p:nvPr/>
        </p:nvSpPr>
        <p:spPr>
          <a:xfrm>
            <a:off x="13538746" y="6294835"/>
            <a:ext cx="3757017" cy="2205037"/>
          </a:xfrm>
          <a:prstGeom prst="rect">
            <a:avLst/>
          </a:prstGeom>
        </p:spPr>
        <p:txBody>
          <a:bodyPr lIns="0" tIns="0" rIns="0" bIns="0" rtlCol="0" anchor="t">
            <a:spAutoFit/>
          </a:bodyPr>
          <a:lstStyle/>
          <a:p>
            <a:pPr algn="l">
              <a:lnSpc>
                <a:spcPts val="3562"/>
              </a:lnSpc>
            </a:pPr>
            <a:r>
              <a:rPr lang="en-US" sz="2187">
                <a:solidFill>
                  <a:srgbClr val="404155"/>
                </a:solidFill>
                <a:latin typeface="Open Sauce"/>
                <a:ea typeface="Open Sauce"/>
                <a:cs typeface="Open Sauce"/>
                <a:sym typeface="Open Sauce"/>
              </a:rPr>
              <a:t>Data employed to assess the model's performance and generalization capability on new, unseen data.</a:t>
            </a:r>
          </a:p>
        </p:txBody>
      </p:sp>
      <p:sp>
        <p:nvSpPr>
          <p:cNvPr id="18" name="Freeform 18"/>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alpha val="74902"/>
              </a:srgbClr>
            </a:solidFill>
          </p:spPr>
        </p:sp>
      </p:grpSp>
      <p:sp>
        <p:nvSpPr>
          <p:cNvPr id="5" name="TextBox 5"/>
          <p:cNvSpPr txBox="1"/>
          <p:nvPr/>
        </p:nvSpPr>
        <p:spPr>
          <a:xfrm>
            <a:off x="235354" y="4333721"/>
            <a:ext cx="18938161" cy="1100673"/>
          </a:xfrm>
          <a:prstGeom prst="rect">
            <a:avLst/>
          </a:prstGeom>
        </p:spPr>
        <p:txBody>
          <a:bodyPr lIns="0" tIns="0" rIns="0" bIns="0" rtlCol="0" anchor="t">
            <a:spAutoFit/>
          </a:bodyPr>
          <a:lstStyle/>
          <a:p>
            <a:pPr algn="l">
              <a:lnSpc>
                <a:spcPts val="8808"/>
              </a:lnSpc>
            </a:pPr>
            <a:r>
              <a:rPr lang="en-US" sz="7062" b="1">
                <a:solidFill>
                  <a:srgbClr val="1B1B27"/>
                </a:solidFill>
                <a:latin typeface="Libre Baskerville Bold"/>
                <a:ea typeface="Libre Baskerville Bold"/>
                <a:cs typeface="Libre Baskerville Bold"/>
                <a:sym typeface="Libre Baskerville Bold"/>
              </a:rPr>
              <a:t>Machine Learning Process in 6 steps...</a:t>
            </a:r>
          </a:p>
        </p:txBody>
      </p:sp>
      <p:sp>
        <p:nvSpPr>
          <p:cNvPr id="6" name="Freeform 6"/>
          <p:cNvSpPr/>
          <p:nvPr/>
        </p:nvSpPr>
        <p:spPr>
          <a:xfrm>
            <a:off x="0" y="24124"/>
            <a:ext cx="1994065" cy="835541"/>
          </a:xfrm>
          <a:custGeom>
            <a:avLst/>
            <a:gdLst/>
            <a:ahLst/>
            <a:cxnLst/>
            <a:rect l="l" t="t" r="r" b="b"/>
            <a:pathLst>
              <a:path w="1994065" h="835541">
                <a:moveTo>
                  <a:pt x="0" y="0"/>
                </a:moveTo>
                <a:lnTo>
                  <a:pt x="1994065" y="0"/>
                </a:lnTo>
                <a:lnTo>
                  <a:pt x="1994065" y="835541"/>
                </a:lnTo>
                <a:lnTo>
                  <a:pt x="0" y="835541"/>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11559" y="132021"/>
            <a:ext cx="3022898" cy="514350"/>
          </a:xfrm>
          <a:prstGeom prst="rect">
            <a:avLst/>
          </a:prstGeom>
        </p:spPr>
        <p:txBody>
          <a:bodyPr lIns="0" tIns="0" rIns="0" bIns="0" rtlCol="0" anchor="t">
            <a:spAutoFit/>
          </a:bodyPr>
          <a:lstStyle/>
          <a:p>
            <a:pPr algn="ctr">
              <a:lnSpc>
                <a:spcPts val="4200"/>
              </a:lnSpc>
            </a:pPr>
            <a:r>
              <a:rPr lang="en-US" sz="3000">
                <a:solidFill>
                  <a:srgbClr val="F9F9FF"/>
                </a:solidFill>
                <a:latin typeface="Libre Baskerville"/>
                <a:ea typeface="Libre Baskerville"/>
                <a:cs typeface="Libre Baskerville"/>
                <a:sym typeface="Libre Baskerville"/>
              </a:rPr>
              <a:t>Data Collection</a:t>
            </a:r>
          </a:p>
        </p:txBody>
      </p:sp>
      <p:sp>
        <p:nvSpPr>
          <p:cNvPr id="4" name="Freeform 4"/>
          <p:cNvSpPr/>
          <p:nvPr/>
        </p:nvSpPr>
        <p:spPr>
          <a:xfrm>
            <a:off x="16262268" y="0"/>
            <a:ext cx="1994065" cy="835541"/>
          </a:xfrm>
          <a:custGeom>
            <a:avLst/>
            <a:gdLst/>
            <a:ahLst/>
            <a:cxnLst/>
            <a:rect l="l" t="t" r="r" b="b"/>
            <a:pathLst>
              <a:path w="1994065" h="835541">
                <a:moveTo>
                  <a:pt x="0" y="0"/>
                </a:moveTo>
                <a:lnTo>
                  <a:pt x="1994064" y="0"/>
                </a:lnTo>
                <a:lnTo>
                  <a:pt x="1994064" y="835541"/>
                </a:lnTo>
                <a:lnTo>
                  <a:pt x="0" y="835541"/>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689</Words>
  <Application>Microsoft Office PowerPoint</Application>
  <PresentationFormat>Custom</PresentationFormat>
  <Paragraphs>129</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Libre Baskerville Bold</vt:lpstr>
      <vt:lpstr>Libre Baskerville</vt:lpstr>
      <vt:lpstr>Arial</vt:lpstr>
      <vt:lpstr>Calibri</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Artificial-Intelligence (2).pptx</dc:title>
  <cp:lastModifiedBy>SIRI CHAKKALA</cp:lastModifiedBy>
  <cp:revision>2</cp:revision>
  <dcterms:created xsi:type="dcterms:W3CDTF">2006-08-16T00:00:00Z</dcterms:created>
  <dcterms:modified xsi:type="dcterms:W3CDTF">2024-11-05T07:21:58Z</dcterms:modified>
  <dc:identifier>DAGUUjIiLJc</dc:identifier>
</cp:coreProperties>
</file>